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66" r:id="rId2"/>
    <p:sldId id="288" r:id="rId3"/>
    <p:sldId id="259" r:id="rId4"/>
    <p:sldId id="269" r:id="rId5"/>
    <p:sldId id="272" r:id="rId6"/>
    <p:sldId id="268" r:id="rId7"/>
    <p:sldId id="276" r:id="rId8"/>
    <p:sldId id="274" r:id="rId9"/>
    <p:sldId id="277" r:id="rId10"/>
    <p:sldId id="278" r:id="rId11"/>
    <p:sldId id="279" r:id="rId12"/>
    <p:sldId id="280" r:id="rId13"/>
    <p:sldId id="281" r:id="rId14"/>
    <p:sldId id="282" r:id="rId15"/>
    <p:sldId id="286" r:id="rId16"/>
    <p:sldId id="289" r:id="rId17"/>
    <p:sldId id="297" r:id="rId18"/>
    <p:sldId id="299" r:id="rId19"/>
    <p:sldId id="290" r:id="rId20"/>
    <p:sldId id="293" r:id="rId21"/>
    <p:sldId id="310" r:id="rId22"/>
    <p:sldId id="301" r:id="rId23"/>
    <p:sldId id="304" r:id="rId24"/>
    <p:sldId id="309" r:id="rId25"/>
    <p:sldId id="308" r:id="rId26"/>
    <p:sldId id="307" r:id="rId27"/>
    <p:sldId id="296" r:id="rId28"/>
    <p:sldId id="294" r:id="rId29"/>
    <p:sldId id="302" r:id="rId30"/>
    <p:sldId id="303" r:id="rId31"/>
    <p:sldId id="311" r:id="rId32"/>
    <p:sldId id="312" r:id="rId33"/>
    <p:sldId id="283" r:id="rId34"/>
    <p:sldId id="313" r:id="rId35"/>
    <p:sldId id="314" r:id="rId36"/>
    <p:sldId id="315" r:id="rId37"/>
    <p:sldId id="317" r:id="rId38"/>
    <p:sldId id="328" r:id="rId39"/>
    <p:sldId id="322" r:id="rId40"/>
    <p:sldId id="316" r:id="rId41"/>
    <p:sldId id="333" r:id="rId42"/>
    <p:sldId id="327" r:id="rId43"/>
    <p:sldId id="331" r:id="rId44"/>
    <p:sldId id="330" r:id="rId45"/>
    <p:sldId id="321" r:id="rId46"/>
    <p:sldId id="319" r:id="rId47"/>
    <p:sldId id="329" r:id="rId48"/>
    <p:sldId id="323" r:id="rId49"/>
    <p:sldId id="326" r:id="rId50"/>
    <p:sldId id="273" r:id="rId5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C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86588" autoAdjust="0"/>
  </p:normalViewPr>
  <p:slideViewPr>
    <p:cSldViewPr snapToGrid="0">
      <p:cViewPr>
        <p:scale>
          <a:sx n="100" d="100"/>
          <a:sy n="100" d="100"/>
        </p:scale>
        <p:origin x="1002" y="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enic Wolf" userId="0fb9d1c5710080d3" providerId="LiveId" clId="{AAE2534F-7AF1-479D-9394-05589F4CF99C}"/>
    <pc:docChg chg="modSld">
      <pc:chgData name="Domenic Wolf" userId="0fb9d1c5710080d3" providerId="LiveId" clId="{AAE2534F-7AF1-479D-9394-05589F4CF99C}" dt="2023-01-12T19:35:38.628" v="0" actId="6549"/>
      <pc:docMkLst>
        <pc:docMk/>
      </pc:docMkLst>
      <pc:sldChg chg="modNotesTx">
        <pc:chgData name="Domenic Wolf" userId="0fb9d1c5710080d3" providerId="LiveId" clId="{AAE2534F-7AF1-479D-9394-05589F4CF99C}" dt="2023-01-12T19:35:38.628" v="0" actId="6549"/>
        <pc:sldMkLst>
          <pc:docMk/>
          <pc:sldMk cId="1873328445" sldId="31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9217A0-3646-4827-9BCB-7AC2DE1F8842}" type="doc">
      <dgm:prSet loTypeId="urn:microsoft.com/office/officeart/2005/8/layout/hProcess9" loCatId="process" qsTypeId="urn:microsoft.com/office/officeart/2005/8/quickstyle/simple1" qsCatId="simple" csTypeId="urn:microsoft.com/office/officeart/2005/8/colors/accent1_1" csCatId="accent1" phldr="1"/>
      <dgm:spPr/>
      <dgm:t>
        <a:bodyPr/>
        <a:lstStyle/>
        <a:p>
          <a:endParaRPr lang="de-DE"/>
        </a:p>
      </dgm:t>
    </dgm:pt>
    <dgm:pt modelId="{C9A06ACF-8CF5-4689-ACE5-5C3728E6CA9B}">
      <dgm:prSet custT="1"/>
      <dgm:spPr/>
      <dgm:t>
        <a:bodyPr/>
        <a:lstStyle/>
        <a:p>
          <a:r>
            <a:rPr lang="de-DE" sz="2000" dirty="0" err="1"/>
            <a:t>Wegfindungsalgo-rithmus</a:t>
          </a:r>
          <a:r>
            <a:rPr lang="de-DE" sz="2000" dirty="0"/>
            <a:t> </a:t>
          </a:r>
        </a:p>
      </dgm:t>
    </dgm:pt>
    <dgm:pt modelId="{BD659FBF-C071-4054-AC6A-AECD560698A7}" type="parTrans" cxnId="{8C0F0BD7-7C5D-4D24-9788-4D4C27C9AC4C}">
      <dgm:prSet/>
      <dgm:spPr/>
      <dgm:t>
        <a:bodyPr/>
        <a:lstStyle/>
        <a:p>
          <a:endParaRPr lang="de-DE"/>
        </a:p>
      </dgm:t>
    </dgm:pt>
    <dgm:pt modelId="{24AE21C1-D062-4A1C-BB27-1CA07F6461E8}" type="sibTrans" cxnId="{8C0F0BD7-7C5D-4D24-9788-4D4C27C9AC4C}">
      <dgm:prSet/>
      <dgm:spPr/>
      <dgm:t>
        <a:bodyPr/>
        <a:lstStyle/>
        <a:p>
          <a:endParaRPr lang="de-DE"/>
        </a:p>
      </dgm:t>
    </dgm:pt>
    <dgm:pt modelId="{B14A9CAF-A99E-41D9-95D3-91DBF19DF504}">
      <dgm:prSet custT="1"/>
      <dgm:spPr/>
      <dgm:t>
        <a:bodyPr/>
        <a:lstStyle/>
        <a:p>
          <a:r>
            <a:rPr lang="de-DE" sz="2400" dirty="0"/>
            <a:t>3D Modelle</a:t>
          </a:r>
        </a:p>
      </dgm:t>
    </dgm:pt>
    <dgm:pt modelId="{118CB087-0FDF-41D8-8B11-38EAE1045823}" type="parTrans" cxnId="{8C0685C9-E3CA-4205-BD0A-DCE2967EFE75}">
      <dgm:prSet/>
      <dgm:spPr/>
      <dgm:t>
        <a:bodyPr/>
        <a:lstStyle/>
        <a:p>
          <a:endParaRPr lang="de-DE"/>
        </a:p>
      </dgm:t>
    </dgm:pt>
    <dgm:pt modelId="{59EA1AD2-8F53-42DC-A468-430FF82C22D2}" type="sibTrans" cxnId="{8C0685C9-E3CA-4205-BD0A-DCE2967EFE75}">
      <dgm:prSet/>
      <dgm:spPr/>
      <dgm:t>
        <a:bodyPr/>
        <a:lstStyle/>
        <a:p>
          <a:endParaRPr lang="de-DE"/>
        </a:p>
      </dgm:t>
    </dgm:pt>
    <dgm:pt modelId="{B17C71A7-B431-40D0-AE2E-8849D86698EA}">
      <dgm:prSet custT="1"/>
      <dgm:spPr/>
      <dgm:t>
        <a:bodyPr/>
        <a:lstStyle/>
        <a:p>
          <a:r>
            <a:rPr lang="de-DE" sz="2000" dirty="0" err="1"/>
            <a:t>React</a:t>
          </a:r>
          <a:r>
            <a:rPr lang="de-DE" sz="2000" dirty="0"/>
            <a:t>: anklicken von 3D Objekten, Liniengenerierung</a:t>
          </a:r>
        </a:p>
      </dgm:t>
    </dgm:pt>
    <dgm:pt modelId="{85D690A9-6EDF-4A38-ADEC-47EEB8FA395B}" type="parTrans" cxnId="{6A516503-C572-460D-9232-D5E9714DC8B6}">
      <dgm:prSet/>
      <dgm:spPr/>
      <dgm:t>
        <a:bodyPr/>
        <a:lstStyle/>
        <a:p>
          <a:endParaRPr lang="de-DE"/>
        </a:p>
      </dgm:t>
    </dgm:pt>
    <dgm:pt modelId="{0876DB1C-F6BC-452E-8B45-AC652FC461F1}" type="sibTrans" cxnId="{6A516503-C572-460D-9232-D5E9714DC8B6}">
      <dgm:prSet/>
      <dgm:spPr/>
      <dgm:t>
        <a:bodyPr/>
        <a:lstStyle/>
        <a:p>
          <a:endParaRPr lang="de-DE"/>
        </a:p>
      </dgm:t>
    </dgm:pt>
    <dgm:pt modelId="{30E5BCD3-2E2D-4E5B-A4E6-0D291DAECB69}" type="pres">
      <dgm:prSet presAssocID="{999217A0-3646-4827-9BCB-7AC2DE1F8842}" presName="CompostProcess" presStyleCnt="0">
        <dgm:presLayoutVars>
          <dgm:dir/>
          <dgm:resizeHandles val="exact"/>
        </dgm:presLayoutVars>
      </dgm:prSet>
      <dgm:spPr/>
    </dgm:pt>
    <dgm:pt modelId="{923BB127-627B-46AB-887D-AE8D56EED2E6}" type="pres">
      <dgm:prSet presAssocID="{999217A0-3646-4827-9BCB-7AC2DE1F8842}" presName="arrow" presStyleLbl="bgShp" presStyleIdx="0" presStyleCnt="1" custLinFactNeighborX="-103" custLinFactNeighborY="-11620"/>
      <dgm:spPr/>
    </dgm:pt>
    <dgm:pt modelId="{C3407849-C460-4A7D-A4FA-D3BF0D05BE2F}" type="pres">
      <dgm:prSet presAssocID="{999217A0-3646-4827-9BCB-7AC2DE1F8842}" presName="linearProcess" presStyleCnt="0"/>
      <dgm:spPr/>
    </dgm:pt>
    <dgm:pt modelId="{AF7874EF-06AF-4280-8674-6F26F9A4B5A6}" type="pres">
      <dgm:prSet presAssocID="{C9A06ACF-8CF5-4689-ACE5-5C3728E6CA9B}" presName="textNode" presStyleLbl="node1" presStyleIdx="0" presStyleCnt="3">
        <dgm:presLayoutVars>
          <dgm:bulletEnabled val="1"/>
        </dgm:presLayoutVars>
      </dgm:prSet>
      <dgm:spPr/>
    </dgm:pt>
    <dgm:pt modelId="{0B426E99-96A8-4005-ACF9-EC07F1BD706D}" type="pres">
      <dgm:prSet presAssocID="{24AE21C1-D062-4A1C-BB27-1CA07F6461E8}" presName="sibTrans" presStyleCnt="0"/>
      <dgm:spPr/>
    </dgm:pt>
    <dgm:pt modelId="{86037445-7321-45BD-AF13-20C04A052844}" type="pres">
      <dgm:prSet presAssocID="{B14A9CAF-A99E-41D9-95D3-91DBF19DF504}" presName="textNode" presStyleLbl="node1" presStyleIdx="1" presStyleCnt="3">
        <dgm:presLayoutVars>
          <dgm:bulletEnabled val="1"/>
        </dgm:presLayoutVars>
      </dgm:prSet>
      <dgm:spPr/>
    </dgm:pt>
    <dgm:pt modelId="{60F32FD3-EA8D-43F8-8015-955A03014D3F}" type="pres">
      <dgm:prSet presAssocID="{59EA1AD2-8F53-42DC-A468-430FF82C22D2}" presName="sibTrans" presStyleCnt="0"/>
      <dgm:spPr/>
    </dgm:pt>
    <dgm:pt modelId="{4EDC024B-F047-4DEF-B920-48D900DE6520}" type="pres">
      <dgm:prSet presAssocID="{B17C71A7-B431-40D0-AE2E-8849D86698EA}" presName="textNode" presStyleLbl="node1" presStyleIdx="2" presStyleCnt="3">
        <dgm:presLayoutVars>
          <dgm:bulletEnabled val="1"/>
        </dgm:presLayoutVars>
      </dgm:prSet>
      <dgm:spPr/>
    </dgm:pt>
  </dgm:ptLst>
  <dgm:cxnLst>
    <dgm:cxn modelId="{6A516503-C572-460D-9232-D5E9714DC8B6}" srcId="{999217A0-3646-4827-9BCB-7AC2DE1F8842}" destId="{B17C71A7-B431-40D0-AE2E-8849D86698EA}" srcOrd="2" destOrd="0" parTransId="{85D690A9-6EDF-4A38-ADEC-47EEB8FA395B}" sibTransId="{0876DB1C-F6BC-452E-8B45-AC652FC461F1}"/>
    <dgm:cxn modelId="{0DB1D124-2EA7-4DCE-8C40-A23F8C34B53D}" type="presOf" srcId="{B17C71A7-B431-40D0-AE2E-8849D86698EA}" destId="{4EDC024B-F047-4DEF-B920-48D900DE6520}" srcOrd="0" destOrd="0" presId="urn:microsoft.com/office/officeart/2005/8/layout/hProcess9"/>
    <dgm:cxn modelId="{DE1FB02F-4B9E-4F63-8388-161D1945509C}" type="presOf" srcId="{C9A06ACF-8CF5-4689-ACE5-5C3728E6CA9B}" destId="{AF7874EF-06AF-4280-8674-6F26F9A4B5A6}" srcOrd="0" destOrd="0" presId="urn:microsoft.com/office/officeart/2005/8/layout/hProcess9"/>
    <dgm:cxn modelId="{8BA6AF7D-8B8A-4FB9-BFA0-7D4E31E08F71}" type="presOf" srcId="{999217A0-3646-4827-9BCB-7AC2DE1F8842}" destId="{30E5BCD3-2E2D-4E5B-A4E6-0D291DAECB69}" srcOrd="0" destOrd="0" presId="urn:microsoft.com/office/officeart/2005/8/layout/hProcess9"/>
    <dgm:cxn modelId="{8C0685C9-E3CA-4205-BD0A-DCE2967EFE75}" srcId="{999217A0-3646-4827-9BCB-7AC2DE1F8842}" destId="{B14A9CAF-A99E-41D9-95D3-91DBF19DF504}" srcOrd="1" destOrd="0" parTransId="{118CB087-0FDF-41D8-8B11-38EAE1045823}" sibTransId="{59EA1AD2-8F53-42DC-A468-430FF82C22D2}"/>
    <dgm:cxn modelId="{8C0F0BD7-7C5D-4D24-9788-4D4C27C9AC4C}" srcId="{999217A0-3646-4827-9BCB-7AC2DE1F8842}" destId="{C9A06ACF-8CF5-4689-ACE5-5C3728E6CA9B}" srcOrd="0" destOrd="0" parTransId="{BD659FBF-C071-4054-AC6A-AECD560698A7}" sibTransId="{24AE21C1-D062-4A1C-BB27-1CA07F6461E8}"/>
    <dgm:cxn modelId="{4E6FC3F8-237B-402C-863D-8A0F3F0AB835}" type="presOf" srcId="{B14A9CAF-A99E-41D9-95D3-91DBF19DF504}" destId="{86037445-7321-45BD-AF13-20C04A052844}" srcOrd="0" destOrd="0" presId="urn:microsoft.com/office/officeart/2005/8/layout/hProcess9"/>
    <dgm:cxn modelId="{B413D0A8-92FF-4786-AA45-90FC42009DE5}" type="presParOf" srcId="{30E5BCD3-2E2D-4E5B-A4E6-0D291DAECB69}" destId="{923BB127-627B-46AB-887D-AE8D56EED2E6}" srcOrd="0" destOrd="0" presId="urn:microsoft.com/office/officeart/2005/8/layout/hProcess9"/>
    <dgm:cxn modelId="{92B9CC3E-C9E2-43D5-AE39-17379E2A05BC}" type="presParOf" srcId="{30E5BCD3-2E2D-4E5B-A4E6-0D291DAECB69}" destId="{C3407849-C460-4A7D-A4FA-D3BF0D05BE2F}" srcOrd="1" destOrd="0" presId="urn:microsoft.com/office/officeart/2005/8/layout/hProcess9"/>
    <dgm:cxn modelId="{97BD55A1-72E6-415E-AF5F-116DE535424F}" type="presParOf" srcId="{C3407849-C460-4A7D-A4FA-D3BF0D05BE2F}" destId="{AF7874EF-06AF-4280-8674-6F26F9A4B5A6}" srcOrd="0" destOrd="0" presId="urn:microsoft.com/office/officeart/2005/8/layout/hProcess9"/>
    <dgm:cxn modelId="{34D8AD2F-DE39-4152-BFEE-69B2B6A9F083}" type="presParOf" srcId="{C3407849-C460-4A7D-A4FA-D3BF0D05BE2F}" destId="{0B426E99-96A8-4005-ACF9-EC07F1BD706D}" srcOrd="1" destOrd="0" presId="urn:microsoft.com/office/officeart/2005/8/layout/hProcess9"/>
    <dgm:cxn modelId="{D8B2EE54-BC8A-40D3-B9F6-8FFFC332747E}" type="presParOf" srcId="{C3407849-C460-4A7D-A4FA-D3BF0D05BE2F}" destId="{86037445-7321-45BD-AF13-20C04A052844}" srcOrd="2" destOrd="0" presId="urn:microsoft.com/office/officeart/2005/8/layout/hProcess9"/>
    <dgm:cxn modelId="{F810F23C-6B85-4EFD-B369-C76DC15BB475}" type="presParOf" srcId="{C3407849-C460-4A7D-A4FA-D3BF0D05BE2F}" destId="{60F32FD3-EA8D-43F8-8015-955A03014D3F}" srcOrd="3" destOrd="0" presId="urn:microsoft.com/office/officeart/2005/8/layout/hProcess9"/>
    <dgm:cxn modelId="{350ABDCA-8EFA-4CAE-83F7-A1A18C9437F9}" type="presParOf" srcId="{C3407849-C460-4A7D-A4FA-D3BF0D05BE2F}" destId="{4EDC024B-F047-4DEF-B920-48D900DE6520}"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BB127-627B-46AB-887D-AE8D56EED2E6}">
      <dsp:nvSpPr>
        <dsp:cNvPr id="0" name=""/>
        <dsp:cNvSpPr/>
      </dsp:nvSpPr>
      <dsp:spPr>
        <a:xfrm>
          <a:off x="705381" y="0"/>
          <a:ext cx="8088750" cy="3552025"/>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7874EF-06AF-4280-8674-6F26F9A4B5A6}">
      <dsp:nvSpPr>
        <dsp:cNvPr id="0" name=""/>
        <dsp:cNvSpPr/>
      </dsp:nvSpPr>
      <dsp:spPr>
        <a:xfrm>
          <a:off x="0" y="1065607"/>
          <a:ext cx="2854853" cy="14208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kern="1200" dirty="0" err="1"/>
            <a:t>Wegfindungsalgo-rithmus</a:t>
          </a:r>
          <a:r>
            <a:rPr lang="de-DE" sz="2000" kern="1200" dirty="0"/>
            <a:t> </a:t>
          </a:r>
        </a:p>
      </dsp:txBody>
      <dsp:txXfrm>
        <a:off x="69358" y="1134965"/>
        <a:ext cx="2716137" cy="1282094"/>
      </dsp:txXfrm>
    </dsp:sp>
    <dsp:sp modelId="{86037445-7321-45BD-AF13-20C04A052844}">
      <dsp:nvSpPr>
        <dsp:cNvPr id="0" name=""/>
        <dsp:cNvSpPr/>
      </dsp:nvSpPr>
      <dsp:spPr>
        <a:xfrm>
          <a:off x="3330661" y="1065607"/>
          <a:ext cx="2854853" cy="14208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kern="1200" dirty="0"/>
            <a:t>3D Modelle</a:t>
          </a:r>
        </a:p>
      </dsp:txBody>
      <dsp:txXfrm>
        <a:off x="3400019" y="1134965"/>
        <a:ext cx="2716137" cy="1282094"/>
      </dsp:txXfrm>
    </dsp:sp>
    <dsp:sp modelId="{4EDC024B-F047-4DEF-B920-48D900DE6520}">
      <dsp:nvSpPr>
        <dsp:cNvPr id="0" name=""/>
        <dsp:cNvSpPr/>
      </dsp:nvSpPr>
      <dsp:spPr>
        <a:xfrm>
          <a:off x="6661323" y="1065607"/>
          <a:ext cx="2854853" cy="14208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kern="1200" dirty="0" err="1"/>
            <a:t>React</a:t>
          </a:r>
          <a:r>
            <a:rPr lang="de-DE" sz="2000" kern="1200" dirty="0"/>
            <a:t>: anklicken von 3D Objekten, Liniengenerierung</a:t>
          </a:r>
        </a:p>
      </dsp:txBody>
      <dsp:txXfrm>
        <a:off x="6730681" y="1134965"/>
        <a:ext cx="2716137" cy="128209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C82F5-CF6C-4DE6-8004-B736E9B8751D}" type="datetimeFigureOut">
              <a:rPr lang="de-DE" smtClean="0"/>
              <a:t>22.02.23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C548B-D88F-4CDD-9B79-5E210622A0E5}" type="slidenum">
              <a:rPr lang="de-DE" smtClean="0"/>
              <a:t>‹Nr.›</a:t>
            </a:fld>
            <a:endParaRPr lang="de-DE"/>
          </a:p>
        </p:txBody>
      </p:sp>
    </p:spTree>
    <p:extLst>
      <p:ext uri="{BB962C8B-B14F-4D97-AF65-F5344CB8AC3E}">
        <p14:creationId xmlns:p14="http://schemas.microsoft.com/office/powerpoint/2010/main" val="50582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Bennen der </a:t>
            </a:r>
            <a:r>
              <a:rPr lang="de-DE" dirty="0" err="1"/>
              <a:t>Assoziazionen</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a:t>
            </a:fld>
            <a:endParaRPr lang="de-DE"/>
          </a:p>
        </p:txBody>
      </p:sp>
    </p:spTree>
    <p:extLst>
      <p:ext uri="{BB962C8B-B14F-4D97-AF65-F5344CB8AC3E}">
        <p14:creationId xmlns:p14="http://schemas.microsoft.com/office/powerpoint/2010/main" val="1147463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p:txBody>
      </p:sp>
      <p:sp>
        <p:nvSpPr>
          <p:cNvPr id="4" name="Foliennummernplatzhalter 3"/>
          <p:cNvSpPr>
            <a:spLocks noGrp="1"/>
          </p:cNvSpPr>
          <p:nvPr>
            <p:ph type="sldNum" sz="quarter" idx="5"/>
          </p:nvPr>
        </p:nvSpPr>
        <p:spPr/>
        <p:txBody>
          <a:bodyPr/>
          <a:lstStyle/>
          <a:p>
            <a:fld id="{F07C548B-D88F-4CDD-9B79-5E210622A0E5}" type="slidenum">
              <a:rPr lang="de-DE" smtClean="0"/>
              <a:t>19</a:t>
            </a:fld>
            <a:endParaRPr lang="de-DE"/>
          </a:p>
        </p:txBody>
      </p:sp>
    </p:spTree>
    <p:extLst>
      <p:ext uri="{BB962C8B-B14F-4D97-AF65-F5344CB8AC3E}">
        <p14:creationId xmlns:p14="http://schemas.microsoft.com/office/powerpoint/2010/main" val="576853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20</a:t>
            </a:fld>
            <a:endParaRPr lang="de-DE"/>
          </a:p>
        </p:txBody>
      </p:sp>
    </p:spTree>
    <p:extLst>
      <p:ext uri="{BB962C8B-B14F-4D97-AF65-F5344CB8AC3E}">
        <p14:creationId xmlns:p14="http://schemas.microsoft.com/office/powerpoint/2010/main" val="3874881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Originallink zum Board https://miro.com/app/board/uXjVPHSJ8lE=/</a:t>
            </a:r>
          </a:p>
          <a:p>
            <a:endParaRPr lang="de-DE" dirty="0"/>
          </a:p>
          <a:p>
            <a:r>
              <a:rPr lang="de-DE" dirty="0"/>
              <a:t>Die Referenz zwischen </a:t>
            </a:r>
            <a:r>
              <a:rPr lang="de-DE" dirty="0" err="1"/>
              <a:t>Edges</a:t>
            </a:r>
            <a:r>
              <a:rPr lang="de-DE" dirty="0"/>
              <a:t> und </a:t>
            </a:r>
            <a:r>
              <a:rPr lang="de-DE" dirty="0" err="1"/>
              <a:t>PathMeshPoints</a:t>
            </a:r>
            <a:r>
              <a:rPr lang="de-DE" dirty="0"/>
              <a:t> wird durch </a:t>
            </a:r>
            <a:r>
              <a:rPr lang="de-DE" dirty="0" err="1"/>
              <a:t>importPathMesh</a:t>
            </a:r>
            <a:r>
              <a:rPr lang="de-DE" dirty="0"/>
              <a:t>() generiert</a:t>
            </a:r>
          </a:p>
          <a:p>
            <a:endParaRPr lang="de-DE" dirty="0"/>
          </a:p>
          <a:p>
            <a:r>
              <a:rPr lang="de-DE" dirty="0"/>
              <a:t>Es fanden bereits 2 Iterationen statt, dies ist V03</a:t>
            </a:r>
          </a:p>
        </p:txBody>
      </p:sp>
      <p:sp>
        <p:nvSpPr>
          <p:cNvPr id="4" name="Foliennummernplatzhalter 3"/>
          <p:cNvSpPr>
            <a:spLocks noGrp="1"/>
          </p:cNvSpPr>
          <p:nvPr>
            <p:ph type="sldNum" sz="quarter" idx="5"/>
          </p:nvPr>
        </p:nvSpPr>
        <p:spPr/>
        <p:txBody>
          <a:bodyPr/>
          <a:lstStyle/>
          <a:p>
            <a:fld id="{F07C548B-D88F-4CDD-9B79-5E210622A0E5}" type="slidenum">
              <a:rPr lang="de-DE" smtClean="0"/>
              <a:t>21</a:t>
            </a:fld>
            <a:endParaRPr lang="de-DE"/>
          </a:p>
        </p:txBody>
      </p:sp>
    </p:spTree>
    <p:extLst>
      <p:ext uri="{BB962C8B-B14F-4D97-AF65-F5344CB8AC3E}">
        <p14:creationId xmlns:p14="http://schemas.microsoft.com/office/powerpoint/2010/main" val="845429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Screenshot vom aktuellen </a:t>
            </a:r>
            <a:r>
              <a:rPr lang="de-DE" dirty="0" err="1"/>
              <a:t>Gebäudemesh</a:t>
            </a:r>
            <a:r>
              <a:rPr lang="de-DE" dirty="0"/>
              <a:t> und </a:t>
            </a:r>
            <a:r>
              <a:rPr lang="de-DE" dirty="0" err="1"/>
              <a:t>PathPesh</a:t>
            </a:r>
            <a:endParaRPr lang="de-DE" dirty="0"/>
          </a:p>
          <a:p>
            <a:endParaRPr lang="de-DE" dirty="0"/>
          </a:p>
          <a:p>
            <a:r>
              <a:rPr lang="de-DE" dirty="0"/>
              <a:t>Rechts: Beispiel der Benennung der einzelnen Räume mit Raum-ID und Index des zum Raum gehörenden Punkt im </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22</a:t>
            </a:fld>
            <a:endParaRPr lang="de-DE"/>
          </a:p>
        </p:txBody>
      </p:sp>
    </p:spTree>
    <p:extLst>
      <p:ext uri="{BB962C8B-B14F-4D97-AF65-F5344CB8AC3E}">
        <p14:creationId xmlns:p14="http://schemas.microsoft.com/office/powerpoint/2010/main" val="1641777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a:t>
            </a:r>
            <a:r>
              <a:rPr lang="de-DE" dirty="0" err="1"/>
              <a:t>PathMesh</a:t>
            </a:r>
            <a:r>
              <a:rPr lang="de-DE" dirty="0"/>
              <a:t> mit Indizes der einzelnen Vertices</a:t>
            </a:r>
          </a:p>
        </p:txBody>
      </p:sp>
      <p:sp>
        <p:nvSpPr>
          <p:cNvPr id="4" name="Foliennummernplatzhalter 3"/>
          <p:cNvSpPr>
            <a:spLocks noGrp="1"/>
          </p:cNvSpPr>
          <p:nvPr>
            <p:ph type="sldNum" sz="quarter" idx="5"/>
          </p:nvPr>
        </p:nvSpPr>
        <p:spPr/>
        <p:txBody>
          <a:bodyPr/>
          <a:lstStyle/>
          <a:p>
            <a:fld id="{F07C548B-D88F-4CDD-9B79-5E210622A0E5}" type="slidenum">
              <a:rPr lang="de-DE" smtClean="0"/>
              <a:t>23</a:t>
            </a:fld>
            <a:endParaRPr lang="de-DE"/>
          </a:p>
        </p:txBody>
      </p:sp>
    </p:spTree>
    <p:extLst>
      <p:ext uri="{BB962C8B-B14F-4D97-AF65-F5344CB8AC3E}">
        <p14:creationId xmlns:p14="http://schemas.microsoft.com/office/powerpoint/2010/main" val="2369914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a:t>
            </a:r>
            <a:r>
              <a:rPr lang="de-DE" dirty="0" err="1"/>
              <a:t>Pathmesh</a:t>
            </a:r>
            <a:r>
              <a:rPr lang="de-DE" dirty="0"/>
              <a:t> muss zur Weiterverarbeitung exportiert werden.</a:t>
            </a:r>
          </a:p>
          <a:p>
            <a:endParaRPr lang="de-DE" dirty="0"/>
          </a:p>
          <a:p>
            <a:r>
              <a:rPr lang="de-DE" dirty="0"/>
              <a:t>Die Datei beinhaltet Namen der exportierten </a:t>
            </a:r>
            <a:r>
              <a:rPr lang="de-DE" dirty="0" err="1"/>
              <a:t>objekte</a:t>
            </a:r>
            <a:r>
              <a:rPr lang="de-DE" dirty="0"/>
              <a:t>, deren </a:t>
            </a:r>
            <a:r>
              <a:rPr lang="de-DE" dirty="0" err="1"/>
              <a:t>Vertexkoordinaten</a:t>
            </a:r>
            <a:r>
              <a:rPr lang="de-DE" dirty="0"/>
              <a:t> und Informationen über die Kanten der einzelnen Vertices</a:t>
            </a:r>
          </a:p>
          <a:p>
            <a:endParaRPr lang="de-DE" dirty="0"/>
          </a:p>
          <a:p>
            <a:r>
              <a:rPr lang="de-DE" dirty="0"/>
              <a:t>Eine Beispiel-OBJ ist rechts zu sehen</a:t>
            </a:r>
          </a:p>
          <a:p>
            <a:endParaRPr lang="de-DE" dirty="0"/>
          </a:p>
          <a:p>
            <a:endParaRPr lang="de-DE" dirty="0"/>
          </a:p>
          <a:p>
            <a:endParaRPr lang="de-DE" dirty="0"/>
          </a:p>
          <a:p>
            <a:r>
              <a:rPr lang="de-DE" dirty="0"/>
              <a:t>Warum OBJ?</a:t>
            </a:r>
          </a:p>
          <a:p>
            <a:r>
              <a:rPr lang="de-DE" dirty="0"/>
              <a:t>-Leicht lesbar:</a:t>
            </a:r>
          </a:p>
          <a:p>
            <a:r>
              <a:rPr lang="de-DE" dirty="0"/>
              <a:t>	o = Objektname</a:t>
            </a:r>
          </a:p>
          <a:p>
            <a:r>
              <a:rPr lang="de-DE" dirty="0"/>
              <a:t>	v = Vertex in Indexreihenfolge mit Koordinaten</a:t>
            </a:r>
          </a:p>
          <a:p>
            <a:r>
              <a:rPr lang="de-DE" dirty="0"/>
              <a:t>	l = </a:t>
            </a:r>
            <a:r>
              <a:rPr lang="de-DE" dirty="0" err="1"/>
              <a:t>line</a:t>
            </a:r>
            <a:r>
              <a:rPr lang="de-DE" dirty="0"/>
              <a:t> (Edge) mit den assoziierten Vertices</a:t>
            </a:r>
          </a:p>
          <a:p>
            <a:r>
              <a:rPr lang="de-DE" dirty="0"/>
              <a:t>-reine Edge und Vertex Daten exportierbar</a:t>
            </a:r>
          </a:p>
          <a:p>
            <a:endParaRPr lang="de-DE" dirty="0"/>
          </a:p>
          <a:p>
            <a:r>
              <a:rPr lang="de-DE" dirty="0"/>
              <a:t>Warum nicht FBX?</a:t>
            </a:r>
          </a:p>
          <a:p>
            <a:r>
              <a:rPr lang="de-DE" dirty="0"/>
              <a:t>-kein ASCII-Format =&gt; nicht „einfach so“ lesbar</a:t>
            </a:r>
          </a:p>
          <a:p>
            <a:endParaRPr lang="de-DE" dirty="0"/>
          </a:p>
          <a:p>
            <a:r>
              <a:rPr lang="de-DE" dirty="0"/>
              <a:t>Warum nicht STL und PLY?</a:t>
            </a:r>
          </a:p>
          <a:p>
            <a:r>
              <a:rPr lang="de-DE" dirty="0"/>
              <a:t>-speichern nur Polygondaten und keine reinen </a:t>
            </a:r>
            <a:r>
              <a:rPr lang="de-DE" dirty="0" err="1"/>
              <a:t>Esges</a:t>
            </a:r>
            <a:r>
              <a:rPr lang="de-DE" dirty="0"/>
              <a:t> und Vertices =&gt; mehr Daten als notwendig und schlechter lesbar</a:t>
            </a:r>
          </a:p>
        </p:txBody>
      </p:sp>
      <p:sp>
        <p:nvSpPr>
          <p:cNvPr id="4" name="Foliennummernplatzhalter 3"/>
          <p:cNvSpPr>
            <a:spLocks noGrp="1"/>
          </p:cNvSpPr>
          <p:nvPr>
            <p:ph type="sldNum" sz="quarter" idx="5"/>
          </p:nvPr>
        </p:nvSpPr>
        <p:spPr/>
        <p:txBody>
          <a:bodyPr/>
          <a:lstStyle/>
          <a:p>
            <a:fld id="{F07C548B-D88F-4CDD-9B79-5E210622A0E5}" type="slidenum">
              <a:rPr lang="de-DE" smtClean="0"/>
              <a:t>24</a:t>
            </a:fld>
            <a:endParaRPr lang="de-DE"/>
          </a:p>
        </p:txBody>
      </p:sp>
    </p:spTree>
    <p:extLst>
      <p:ext uri="{BB962C8B-B14F-4D97-AF65-F5344CB8AC3E}">
        <p14:creationId xmlns:p14="http://schemas.microsoft.com/office/powerpoint/2010/main" val="1490200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exportierte OBJ-Datei muss in das gewünschte Datenformat/Klasse in </a:t>
            </a:r>
            <a:r>
              <a:rPr lang="de-DE" dirty="0" err="1"/>
              <a:t>Javascript</a:t>
            </a:r>
            <a:r>
              <a:rPr lang="de-DE" dirty="0"/>
              <a:t> überführt werden</a:t>
            </a:r>
          </a:p>
        </p:txBody>
      </p:sp>
      <p:sp>
        <p:nvSpPr>
          <p:cNvPr id="4" name="Foliennummernplatzhalter 3"/>
          <p:cNvSpPr>
            <a:spLocks noGrp="1"/>
          </p:cNvSpPr>
          <p:nvPr>
            <p:ph type="sldNum" sz="quarter" idx="5"/>
          </p:nvPr>
        </p:nvSpPr>
        <p:spPr/>
        <p:txBody>
          <a:bodyPr/>
          <a:lstStyle/>
          <a:p>
            <a:fld id="{F07C548B-D88F-4CDD-9B79-5E210622A0E5}" type="slidenum">
              <a:rPr lang="de-DE" smtClean="0"/>
              <a:t>25</a:t>
            </a:fld>
            <a:endParaRPr lang="de-DE"/>
          </a:p>
        </p:txBody>
      </p:sp>
    </p:spTree>
    <p:extLst>
      <p:ext uri="{BB962C8B-B14F-4D97-AF65-F5344CB8AC3E}">
        <p14:creationId xmlns:p14="http://schemas.microsoft.com/office/powerpoint/2010/main" val="839260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Pseudocode für die Funktionen, welche die OBJ liest und in das gewünschte Format bringt</a:t>
            </a:r>
          </a:p>
          <a:p>
            <a:endParaRPr lang="de-DE" dirty="0"/>
          </a:p>
          <a:p>
            <a:r>
              <a:rPr lang="de-DE" dirty="0"/>
              <a:t>Hier wird auch die Entfernung zwischen den Punkten einer Kante gespeichert. Diese Information wird zwar noch nicht genutzt, bietet aber die Grundlage für </a:t>
            </a:r>
            <a:r>
              <a:rPr lang="de-DE"/>
              <a:t>weitere Funktionalität.</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26</a:t>
            </a:fld>
            <a:endParaRPr lang="de-DE"/>
          </a:p>
        </p:txBody>
      </p:sp>
    </p:spTree>
    <p:extLst>
      <p:ext uri="{BB962C8B-B14F-4D97-AF65-F5344CB8AC3E}">
        <p14:creationId xmlns:p14="http://schemas.microsoft.com/office/powerpoint/2010/main" val="2167697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Quelle der Abb.: A* </a:t>
            </a:r>
            <a:r>
              <a:rPr lang="de-DE" sz="1200" dirty="0" err="1"/>
              <a:t>progress</a:t>
            </a:r>
            <a:r>
              <a:rPr lang="de-DE" sz="1200" dirty="0"/>
              <a:t> </a:t>
            </a:r>
            <a:r>
              <a:rPr lang="de-DE" sz="1200" dirty="0" err="1"/>
              <a:t>animation</a:t>
            </a:r>
            <a:r>
              <a:rPr lang="de-DE" sz="1200" dirty="0"/>
              <a:t> : https://de.wikipedia.org/wiki/Datei:Astar_progress_animation.gif (Wikipedia, 2011)</a:t>
            </a:r>
          </a:p>
        </p:txBody>
      </p:sp>
      <p:sp>
        <p:nvSpPr>
          <p:cNvPr id="4" name="Foliennummernplatzhalter 3"/>
          <p:cNvSpPr>
            <a:spLocks noGrp="1"/>
          </p:cNvSpPr>
          <p:nvPr>
            <p:ph type="sldNum" sz="quarter" idx="5"/>
          </p:nvPr>
        </p:nvSpPr>
        <p:spPr/>
        <p:txBody>
          <a:bodyPr/>
          <a:lstStyle/>
          <a:p>
            <a:fld id="{F07C548B-D88F-4CDD-9B79-5E210622A0E5}" type="slidenum">
              <a:rPr lang="de-DE" smtClean="0"/>
              <a:t>27</a:t>
            </a:fld>
            <a:endParaRPr lang="de-DE"/>
          </a:p>
        </p:txBody>
      </p:sp>
    </p:spTree>
    <p:extLst>
      <p:ext uri="{BB962C8B-B14F-4D97-AF65-F5344CB8AC3E}">
        <p14:creationId xmlns:p14="http://schemas.microsoft.com/office/powerpoint/2010/main" val="546615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Algorithmus funktioniert nur gut auf Pfaden, nicht auf Flächen</a:t>
            </a:r>
          </a:p>
          <a:p>
            <a:endParaRPr lang="de-DE" dirty="0"/>
          </a:p>
          <a:p>
            <a:r>
              <a:rPr lang="de-DE" dirty="0"/>
              <a:t>Beibehalten wurden die </a:t>
            </a:r>
            <a:r>
              <a:rPr lang="de-DE" dirty="0" err="1"/>
              <a:t>While</a:t>
            </a:r>
            <a:r>
              <a:rPr lang="de-DE" dirty="0"/>
              <a:t> Schleife, das </a:t>
            </a:r>
            <a:r>
              <a:rPr lang="de-DE" dirty="0" err="1"/>
              <a:t>EndFlag</a:t>
            </a:r>
            <a:r>
              <a:rPr lang="de-DE" dirty="0"/>
              <a:t>, </a:t>
            </a:r>
            <a:r>
              <a:rPr lang="de-DE" dirty="0" err="1"/>
              <a:t>calcPrio</a:t>
            </a:r>
            <a:r>
              <a:rPr lang="de-DE" dirty="0"/>
              <a:t> und </a:t>
            </a:r>
            <a:r>
              <a:rPr lang="de-DE" dirty="0" err="1"/>
              <a:t>Sortprio</a:t>
            </a:r>
            <a:endParaRPr lang="de-DE" dirty="0"/>
          </a:p>
          <a:p>
            <a:r>
              <a:rPr lang="de-DE" dirty="0" err="1"/>
              <a:t>Erzänzt</a:t>
            </a:r>
            <a:r>
              <a:rPr lang="de-DE" dirty="0"/>
              <a:t> wurden Boolean für Aufzug und Treffe sowie die Suchtiefe</a:t>
            </a:r>
          </a:p>
        </p:txBody>
      </p:sp>
      <p:sp>
        <p:nvSpPr>
          <p:cNvPr id="4" name="Foliennummernplatzhalter 3"/>
          <p:cNvSpPr>
            <a:spLocks noGrp="1"/>
          </p:cNvSpPr>
          <p:nvPr>
            <p:ph type="sldNum" sz="quarter" idx="5"/>
          </p:nvPr>
        </p:nvSpPr>
        <p:spPr/>
        <p:txBody>
          <a:bodyPr/>
          <a:lstStyle/>
          <a:p>
            <a:fld id="{F07C548B-D88F-4CDD-9B79-5E210622A0E5}" type="slidenum">
              <a:rPr lang="de-DE" smtClean="0"/>
              <a:t>28</a:t>
            </a:fld>
            <a:endParaRPr lang="de-DE"/>
          </a:p>
        </p:txBody>
      </p:sp>
    </p:spTree>
    <p:extLst>
      <p:ext uri="{BB962C8B-B14F-4D97-AF65-F5344CB8AC3E}">
        <p14:creationId xmlns:p14="http://schemas.microsoft.com/office/powerpoint/2010/main" val="1387859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a:t>
            </a:r>
            <a:r>
              <a:rPr lang="de-DE" dirty="0" err="1"/>
              <a:t>Kennzeichung</a:t>
            </a:r>
            <a:r>
              <a:rPr lang="de-DE" dirty="0"/>
              <a:t> der Tools die zu Three.js gehören</a:t>
            </a:r>
          </a:p>
        </p:txBody>
      </p:sp>
      <p:sp>
        <p:nvSpPr>
          <p:cNvPr id="4" name="Foliennummernplatzhalter 3"/>
          <p:cNvSpPr>
            <a:spLocks noGrp="1"/>
          </p:cNvSpPr>
          <p:nvPr>
            <p:ph type="sldNum" sz="quarter" idx="5"/>
          </p:nvPr>
        </p:nvSpPr>
        <p:spPr/>
        <p:txBody>
          <a:bodyPr/>
          <a:lstStyle/>
          <a:p>
            <a:fld id="{F07C548B-D88F-4CDD-9B79-5E210622A0E5}" type="slidenum">
              <a:rPr lang="de-DE" smtClean="0"/>
              <a:t>4</a:t>
            </a:fld>
            <a:endParaRPr lang="de-DE"/>
          </a:p>
        </p:txBody>
      </p:sp>
    </p:spTree>
    <p:extLst>
      <p:ext uri="{BB962C8B-B14F-4D97-AF65-F5344CB8AC3E}">
        <p14:creationId xmlns:p14="http://schemas.microsoft.com/office/powerpoint/2010/main" val="1509941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Pfads mit der Nutzung von Treppen und Aufzügen.</a:t>
            </a:r>
          </a:p>
          <a:p>
            <a:r>
              <a:rPr lang="de-DE" dirty="0"/>
              <a:t>Außerdem Konsolenausgabe der passierten Punkte-</a:t>
            </a:r>
            <a:r>
              <a:rPr lang="de-DE" dirty="0" err="1"/>
              <a:t>Ids</a:t>
            </a:r>
            <a:endParaRPr lang="de-DE" dirty="0"/>
          </a:p>
          <a:p>
            <a:endParaRPr lang="de-DE" dirty="0"/>
          </a:p>
          <a:p>
            <a:r>
              <a:rPr lang="de-DE" dirty="0"/>
              <a:t>Startpunkt = 159</a:t>
            </a:r>
          </a:p>
          <a:p>
            <a:r>
              <a:rPr lang="de-DE" dirty="0"/>
              <a:t>Endpunkt = 182 (blau)</a:t>
            </a:r>
          </a:p>
          <a:p>
            <a:r>
              <a:rPr lang="de-DE" dirty="0"/>
              <a:t>Rot = Sackgassen</a:t>
            </a:r>
          </a:p>
          <a:p>
            <a:r>
              <a:rPr lang="de-DE" dirty="0"/>
              <a:t>Grün = genommener Pfad</a:t>
            </a:r>
          </a:p>
          <a:p>
            <a:endParaRPr lang="de-DE" dirty="0"/>
          </a:p>
          <a:p>
            <a:r>
              <a:rPr lang="de-DE" dirty="0"/>
              <a:t>FIND (Screenshot) = genommener Pfad</a:t>
            </a:r>
          </a:p>
          <a:p>
            <a:r>
              <a:rPr lang="de-DE" dirty="0"/>
              <a:t>RETURN (Screenshot) = direkter Pfad</a:t>
            </a:r>
          </a:p>
          <a:p>
            <a:endParaRPr lang="de-DE" dirty="0"/>
          </a:p>
          <a:p>
            <a:r>
              <a:rPr lang="de-DE" dirty="0"/>
              <a:t>Hier können 2 Probleme erkannt werden:</a:t>
            </a:r>
          </a:p>
          <a:p>
            <a:endParaRPr lang="de-DE" dirty="0"/>
          </a:p>
          <a:p>
            <a:r>
              <a:rPr lang="de-DE" dirty="0"/>
              <a:t>-Es wird der Aufzug und die Treppe genutzt. Ein Mensch würde eines bis zur Zieletage nutzen</a:t>
            </a:r>
          </a:p>
          <a:p>
            <a:r>
              <a:rPr lang="de-DE" dirty="0"/>
              <a:t>-Es wird anfangs eine Treppe nach Unten genommen, was definitiv nicht zum Ziel führt</a:t>
            </a:r>
          </a:p>
          <a:p>
            <a:endParaRPr lang="de-DE" dirty="0"/>
          </a:p>
          <a:p>
            <a:r>
              <a:rPr lang="de-DE" dirty="0"/>
              <a:t>Lösungsansätze:</a:t>
            </a:r>
          </a:p>
          <a:p>
            <a:r>
              <a:rPr lang="de-DE" dirty="0"/>
              <a:t>-Wenn man auf einer Treppe ist, dann auf dieser bleiben bis Y-Koordinate = Ziel-Y-Koordinate</a:t>
            </a:r>
          </a:p>
          <a:p>
            <a:r>
              <a:rPr lang="de-DE" dirty="0"/>
              <a:t>-Schauen ob der Nachbarpunkt bei Y-Koordinatenunterschied zum aktuellen Punkt in der Y-Koordinate näher am Zielpunkt ist, wenn nicht dann als Sackgasse markieren</a:t>
            </a:r>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29</a:t>
            </a:fld>
            <a:endParaRPr lang="de-DE"/>
          </a:p>
        </p:txBody>
      </p:sp>
    </p:spTree>
    <p:extLst>
      <p:ext uri="{BB962C8B-B14F-4D97-AF65-F5344CB8AC3E}">
        <p14:creationId xmlns:p14="http://schemas.microsoft.com/office/powerpoint/2010/main" val="3913840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wie vorherige Folie, jedoch wird hier der Fahrstuhl ausgeschlossen</a:t>
            </a:r>
          </a:p>
          <a:p>
            <a:endParaRPr lang="de-DE" dirty="0"/>
          </a:p>
          <a:p>
            <a:r>
              <a:rPr lang="de-DE" dirty="0"/>
              <a:t>Weiteres Problem erkannt:</a:t>
            </a:r>
          </a:p>
          <a:p>
            <a:endParaRPr lang="de-DE" dirty="0"/>
          </a:p>
          <a:p>
            <a:r>
              <a:rPr lang="de-DE" dirty="0"/>
              <a:t>-Bei Punkt 185 würde der Algorithmus weiterlaufen, wenn der Korridor bis fertig modelliert wäre. Dann würde am Ende des Gebäudes auf die 3. Etage gewechselt werden, sodass der Pfad von der anderen Seite (über Punkte 19, 20,21….) laufen würde</a:t>
            </a:r>
          </a:p>
          <a:p>
            <a:endParaRPr lang="de-DE" dirty="0"/>
          </a:p>
          <a:p>
            <a:r>
              <a:rPr lang="de-DE" dirty="0"/>
              <a:t>Lösungsansatz:</a:t>
            </a:r>
          </a:p>
          <a:p>
            <a:r>
              <a:rPr lang="de-DE" dirty="0"/>
              <a:t>-Wenn man auf einer Treppe ist, dann auf dieser bleiben bis Y-Koordinate = Ziel-Y-Koordinate</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30</a:t>
            </a:fld>
            <a:endParaRPr lang="de-DE"/>
          </a:p>
        </p:txBody>
      </p:sp>
    </p:spTree>
    <p:extLst>
      <p:ext uri="{BB962C8B-B14F-4D97-AF65-F5344CB8AC3E}">
        <p14:creationId xmlns:p14="http://schemas.microsoft.com/office/powerpoint/2010/main" val="2218702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wir in unserem anwendungsfall auf die einzelnen räume (Segmente) zugreifen und interagieren möchten, mussten wir vor dem rendern unserer </a:t>
            </a:r>
            <a:r>
              <a:rPr lang="de-DE" dirty="0" err="1"/>
              <a:t>obj</a:t>
            </a:r>
            <a:r>
              <a:rPr lang="de-DE" dirty="0"/>
              <a:t>  diese in einzelne </a:t>
            </a:r>
            <a:r>
              <a:rPr lang="de-DE" dirty="0" err="1"/>
              <a:t>mashes</a:t>
            </a:r>
            <a:r>
              <a:rPr lang="de-DE" dirty="0"/>
              <a:t> unterteilen.</a:t>
            </a:r>
          </a:p>
          <a:p>
            <a:r>
              <a:rPr lang="de-DE" dirty="0"/>
              <a:t>Dafür haben wir zuerst unser </a:t>
            </a:r>
            <a:r>
              <a:rPr lang="de-DE" dirty="0" err="1"/>
              <a:t>modell</a:t>
            </a:r>
            <a:r>
              <a:rPr lang="de-DE" dirty="0"/>
              <a:t> geladen, haben dann über die </a:t>
            </a:r>
            <a:r>
              <a:rPr lang="de-DE" dirty="0" err="1"/>
              <a:t>childs</a:t>
            </a:r>
            <a:r>
              <a:rPr lang="de-DE" dirty="0"/>
              <a:t> des </a:t>
            </a:r>
            <a:r>
              <a:rPr lang="de-DE" dirty="0" err="1"/>
              <a:t>objektes</a:t>
            </a:r>
            <a:r>
              <a:rPr lang="de-DE" dirty="0"/>
              <a:t> drüber “</a:t>
            </a:r>
            <a:r>
              <a:rPr lang="de-DE" dirty="0" err="1"/>
              <a:t>gemapped</a:t>
            </a:r>
            <a:r>
              <a:rPr lang="de-DE" dirty="0"/>
              <a:t>“ und für jedes </a:t>
            </a:r>
            <a:r>
              <a:rPr lang="de-DE" dirty="0" err="1"/>
              <a:t>child</a:t>
            </a:r>
            <a:r>
              <a:rPr lang="de-DE" dirty="0"/>
              <a:t> ein extra Mesh erstellt das am ende unserem Canvas übergeben wird.</a:t>
            </a:r>
          </a:p>
        </p:txBody>
      </p:sp>
      <p:sp>
        <p:nvSpPr>
          <p:cNvPr id="4" name="Foliennummernplatzhalter 3"/>
          <p:cNvSpPr>
            <a:spLocks noGrp="1"/>
          </p:cNvSpPr>
          <p:nvPr>
            <p:ph type="sldNum" sz="quarter" idx="5"/>
          </p:nvPr>
        </p:nvSpPr>
        <p:spPr/>
        <p:txBody>
          <a:bodyPr/>
          <a:lstStyle/>
          <a:p>
            <a:fld id="{F07C548B-D88F-4CDD-9B79-5E210622A0E5}" type="slidenum">
              <a:rPr lang="de-DE" smtClean="0"/>
              <a:t>31</a:t>
            </a:fld>
            <a:endParaRPr lang="de-DE"/>
          </a:p>
        </p:txBody>
      </p:sp>
    </p:spTree>
    <p:extLst>
      <p:ext uri="{BB962C8B-B14F-4D97-AF65-F5344CB8AC3E}">
        <p14:creationId xmlns:p14="http://schemas.microsoft.com/office/powerpoint/2010/main" val="493275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err="1"/>
              <a:t>React</a:t>
            </a:r>
            <a:r>
              <a:rPr lang="de-DE" dirty="0"/>
              <a:t> ist eins der schnellsten Frameworks da es ein Virtuelles DOM (</a:t>
            </a:r>
            <a:r>
              <a:rPr lang="de-DE" dirty="0" err="1"/>
              <a:t>Document</a:t>
            </a:r>
            <a:r>
              <a:rPr lang="de-DE" dirty="0"/>
              <a:t> </a:t>
            </a:r>
            <a:r>
              <a:rPr lang="de-DE" dirty="0" err="1"/>
              <a:t>Object</a:t>
            </a:r>
            <a:r>
              <a:rPr lang="de-DE" dirty="0"/>
              <a:t> Model) getrennt von dem eigentlichen DOM erstellt, diese verbindet und </a:t>
            </a:r>
            <a:r>
              <a:rPr lang="de-DE" dirty="0" err="1"/>
              <a:t>adurch</a:t>
            </a:r>
            <a:r>
              <a:rPr lang="de-DE" dirty="0"/>
              <a:t> nur die vom </a:t>
            </a:r>
            <a:r>
              <a:rPr lang="de-DE" dirty="0" err="1"/>
              <a:t>nutzer</a:t>
            </a:r>
            <a:r>
              <a:rPr lang="de-DE" dirty="0"/>
              <a:t> genutzten Elemente abgleicht. </a:t>
            </a:r>
          </a:p>
          <a:p>
            <a:r>
              <a:rPr lang="de-DE" dirty="0" err="1"/>
              <a:t>D.h</a:t>
            </a:r>
            <a:r>
              <a:rPr lang="de-DE" dirty="0"/>
              <a:t> wenn wir ein Raum in unserem </a:t>
            </a:r>
            <a:r>
              <a:rPr lang="de-DE" dirty="0" err="1"/>
              <a:t>gebäude</a:t>
            </a:r>
            <a:r>
              <a:rPr lang="de-DE" dirty="0"/>
              <a:t> auswählen und dadurch die </a:t>
            </a:r>
            <a:r>
              <a:rPr lang="de-DE" dirty="0" err="1"/>
              <a:t>farbe</a:t>
            </a:r>
            <a:r>
              <a:rPr lang="de-DE" dirty="0"/>
              <a:t> ändern wird </a:t>
            </a:r>
            <a:r>
              <a:rPr lang="de-DE" dirty="0" err="1"/>
              <a:t>ledeglich</a:t>
            </a:r>
            <a:r>
              <a:rPr lang="de-DE" dirty="0"/>
              <a:t> der raum neu gerendert und nicht die komplette </a:t>
            </a:r>
            <a:r>
              <a:rPr lang="de-DE" dirty="0" err="1"/>
              <a:t>szene</a:t>
            </a:r>
            <a:r>
              <a:rPr lang="de-DE" dirty="0"/>
              <a:t>.</a:t>
            </a:r>
          </a:p>
          <a:p>
            <a:endParaRPr lang="de-DE" dirty="0"/>
          </a:p>
          <a:p>
            <a:r>
              <a:rPr lang="de-DE" dirty="0" err="1"/>
              <a:t>React</a:t>
            </a:r>
            <a:r>
              <a:rPr lang="de-DE" dirty="0"/>
              <a:t> ermöglicht es auch verschieden Code Schnipsel modular weiterzuverwenden, das ist recht praktisch da man nicht verschiedene Codes für dieselben Funktionen schreiben muss. </a:t>
            </a:r>
          </a:p>
          <a:p>
            <a:r>
              <a:rPr lang="de-DE" dirty="0"/>
              <a:t>Außerdem wirken sich Änderungen an einem bestimmten Teil nicht auf andere Teile der Anwendung aus.</a:t>
            </a:r>
          </a:p>
          <a:p>
            <a:endParaRPr lang="de-DE" dirty="0"/>
          </a:p>
          <a:p>
            <a:r>
              <a:rPr lang="de-DE" dirty="0"/>
              <a:t>Der Einsatz von </a:t>
            </a:r>
            <a:r>
              <a:rPr lang="de-DE" dirty="0" err="1"/>
              <a:t>React</a:t>
            </a:r>
            <a:r>
              <a:rPr lang="de-DE" dirty="0"/>
              <a:t> ist im vergleich zu anderen Frameworks auch relativ einfach, wenn man über einige Grundkenntnisse in JavaScript verfügt.(Die </a:t>
            </a:r>
            <a:r>
              <a:rPr lang="de-DE" dirty="0" err="1"/>
              <a:t>komplexität</a:t>
            </a:r>
            <a:r>
              <a:rPr lang="de-DE" dirty="0"/>
              <a:t> komm in unserem fall durch </a:t>
            </a:r>
            <a:r>
              <a:rPr lang="de-DE" dirty="0" err="1"/>
              <a:t>Three.Js</a:t>
            </a:r>
            <a:r>
              <a:rPr lang="de-DE" dirty="0"/>
              <a:t> </a:t>
            </a:r>
            <a:r>
              <a:rPr lang="de-DE" dirty="0" err="1"/>
              <a:t>bzw</a:t>
            </a:r>
            <a:r>
              <a:rPr lang="de-DE" dirty="0"/>
              <a:t> R3F)</a:t>
            </a:r>
          </a:p>
          <a:p>
            <a:endParaRPr lang="de-DE" dirty="0"/>
          </a:p>
          <a:p>
            <a:r>
              <a:rPr lang="de-DE" dirty="0"/>
              <a:t>Außerdem sind die von </a:t>
            </a:r>
            <a:r>
              <a:rPr lang="de-DE" dirty="0" err="1"/>
              <a:t>React</a:t>
            </a:r>
            <a:r>
              <a:rPr lang="de-DE" dirty="0"/>
              <a:t> </a:t>
            </a:r>
            <a:r>
              <a:rPr lang="de-DE" dirty="0" err="1"/>
              <a:t>bereitgestellen</a:t>
            </a:r>
            <a:r>
              <a:rPr lang="de-DE" dirty="0"/>
              <a:t> Hooks in unserem fall sehr hilfreich. </a:t>
            </a:r>
          </a:p>
          <a:p>
            <a:endParaRPr lang="de-DE" dirty="0"/>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32</a:t>
            </a:fld>
            <a:endParaRPr lang="de-DE"/>
          </a:p>
        </p:txBody>
      </p:sp>
    </p:spTree>
    <p:extLst>
      <p:ext uri="{BB962C8B-B14F-4D97-AF65-F5344CB8AC3E}">
        <p14:creationId xmlns:p14="http://schemas.microsoft.com/office/powerpoint/2010/main" val="2513581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33</a:t>
            </a:fld>
            <a:endParaRPr lang="de-DE"/>
          </a:p>
        </p:txBody>
      </p:sp>
    </p:spTree>
    <p:extLst>
      <p:ext uri="{BB962C8B-B14F-4D97-AF65-F5344CB8AC3E}">
        <p14:creationId xmlns:p14="http://schemas.microsoft.com/office/powerpoint/2010/main" val="3092260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34</a:t>
            </a:fld>
            <a:endParaRPr lang="de-DE"/>
          </a:p>
        </p:txBody>
      </p:sp>
    </p:spTree>
    <p:extLst>
      <p:ext uri="{BB962C8B-B14F-4D97-AF65-F5344CB8AC3E}">
        <p14:creationId xmlns:p14="http://schemas.microsoft.com/office/powerpoint/2010/main" val="3032828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 hier die Infos zum 4. Audit</a:t>
            </a:r>
          </a:p>
        </p:txBody>
      </p:sp>
      <p:sp>
        <p:nvSpPr>
          <p:cNvPr id="4" name="Foliennummernplatzhalter 3"/>
          <p:cNvSpPr>
            <a:spLocks noGrp="1"/>
          </p:cNvSpPr>
          <p:nvPr>
            <p:ph type="sldNum" sz="quarter" idx="5"/>
          </p:nvPr>
        </p:nvSpPr>
        <p:spPr/>
        <p:txBody>
          <a:bodyPr/>
          <a:lstStyle/>
          <a:p>
            <a:fld id="{F07C548B-D88F-4CDD-9B79-5E210622A0E5}" type="slidenum">
              <a:rPr lang="de-DE" smtClean="0"/>
              <a:t>35</a:t>
            </a:fld>
            <a:endParaRPr lang="de-DE"/>
          </a:p>
        </p:txBody>
      </p:sp>
    </p:spTree>
    <p:extLst>
      <p:ext uri="{BB962C8B-B14F-4D97-AF65-F5344CB8AC3E}">
        <p14:creationId xmlns:p14="http://schemas.microsoft.com/office/powerpoint/2010/main" val="1699919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Zusammenführung der </a:t>
            </a:r>
            <a:r>
              <a:rPr lang="de-DE" dirty="0" err="1"/>
              <a:t>RapidPrototypes</a:t>
            </a:r>
            <a:r>
              <a:rPr lang="de-DE" dirty="0"/>
              <a:t>/Algorithmen.</a:t>
            </a:r>
          </a:p>
          <a:p>
            <a:endParaRPr lang="de-DE" dirty="0"/>
          </a:p>
          <a:p>
            <a:r>
              <a:rPr lang="de-DE" dirty="0"/>
              <a:t>Integration in das </a:t>
            </a:r>
            <a:r>
              <a:rPr lang="de-DE" dirty="0" err="1"/>
              <a:t>React</a:t>
            </a:r>
            <a:r>
              <a:rPr lang="de-DE" dirty="0"/>
              <a:t> </a:t>
            </a:r>
            <a:r>
              <a:rPr lang="de-DE" dirty="0" err="1"/>
              <a:t>Three</a:t>
            </a:r>
            <a:r>
              <a:rPr lang="de-DE" dirty="0"/>
              <a:t> Fiber Framework.</a:t>
            </a:r>
          </a:p>
        </p:txBody>
      </p:sp>
      <p:sp>
        <p:nvSpPr>
          <p:cNvPr id="4" name="Foliennummernplatzhalter 3"/>
          <p:cNvSpPr>
            <a:spLocks noGrp="1"/>
          </p:cNvSpPr>
          <p:nvPr>
            <p:ph type="sldNum" sz="quarter" idx="5"/>
          </p:nvPr>
        </p:nvSpPr>
        <p:spPr/>
        <p:txBody>
          <a:bodyPr/>
          <a:lstStyle/>
          <a:p>
            <a:fld id="{F07C548B-D88F-4CDD-9B79-5E210622A0E5}" type="slidenum">
              <a:rPr lang="de-DE" smtClean="0"/>
              <a:t>36</a:t>
            </a:fld>
            <a:endParaRPr lang="de-DE"/>
          </a:p>
        </p:txBody>
      </p:sp>
    </p:spTree>
    <p:extLst>
      <p:ext uri="{BB962C8B-B14F-4D97-AF65-F5344CB8AC3E}">
        <p14:creationId xmlns:p14="http://schemas.microsoft.com/office/powerpoint/2010/main" val="2638851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die Priorisierung nur anhand der Entfernung zum Ziel erfolgt, wird in diesem Beispiel ein längerer Pfad ausgegeben. </a:t>
            </a:r>
          </a:p>
          <a:p>
            <a:r>
              <a:rPr lang="de-DE" dirty="0"/>
              <a:t>Dies geschieht, da die nähere Treppe in einem Schritt eine „Bewegung“ weg vom Zielpunkt erfordert</a:t>
            </a:r>
          </a:p>
        </p:txBody>
      </p:sp>
      <p:sp>
        <p:nvSpPr>
          <p:cNvPr id="4" name="Foliennummernplatzhalter 3"/>
          <p:cNvSpPr>
            <a:spLocks noGrp="1"/>
          </p:cNvSpPr>
          <p:nvPr>
            <p:ph type="sldNum" sz="quarter" idx="5"/>
          </p:nvPr>
        </p:nvSpPr>
        <p:spPr/>
        <p:txBody>
          <a:bodyPr/>
          <a:lstStyle/>
          <a:p>
            <a:fld id="{F07C548B-D88F-4CDD-9B79-5E210622A0E5}" type="slidenum">
              <a:rPr lang="de-DE" smtClean="0"/>
              <a:t>37</a:t>
            </a:fld>
            <a:endParaRPr lang="de-DE"/>
          </a:p>
        </p:txBody>
      </p:sp>
    </p:spTree>
    <p:extLst>
      <p:ext uri="{BB962C8B-B14F-4D97-AF65-F5344CB8AC3E}">
        <p14:creationId xmlns:p14="http://schemas.microsoft.com/office/powerpoint/2010/main" val="3485185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setElevationFlags</a:t>
            </a:r>
            <a:r>
              <a:rPr lang="de-DE" dirty="0"/>
              <a:t> sperrt den Zugang zu Treppen/Fahrstühlen, welche nicht für den Pfad relevant sind (</a:t>
            </a:r>
            <a:r>
              <a:rPr lang="de-DE" dirty="0" err="1"/>
              <a:t>z.b.</a:t>
            </a:r>
            <a:r>
              <a:rPr lang="de-DE" dirty="0"/>
              <a:t> Start Etage 3, Ziel Etage 2, sperrt Treppen unter 2 und über 3)</a:t>
            </a:r>
          </a:p>
          <a:p>
            <a:endParaRPr lang="de-DE" dirty="0"/>
          </a:p>
          <a:p>
            <a:r>
              <a:rPr lang="de-DE" dirty="0"/>
              <a:t>Diese Suche ignoriert die Entfernung zum Ziel und gibt den Pfad zurück, der über die geringsten Anzahl an </a:t>
            </a:r>
            <a:r>
              <a:rPr lang="de-DE" dirty="0" err="1"/>
              <a:t>PathMesh</a:t>
            </a:r>
            <a:r>
              <a:rPr lang="de-DE" dirty="0"/>
              <a:t>-Punkte führt.</a:t>
            </a:r>
          </a:p>
        </p:txBody>
      </p:sp>
      <p:sp>
        <p:nvSpPr>
          <p:cNvPr id="4" name="Foliennummernplatzhalter 3"/>
          <p:cNvSpPr>
            <a:spLocks noGrp="1"/>
          </p:cNvSpPr>
          <p:nvPr>
            <p:ph type="sldNum" sz="quarter" idx="5"/>
          </p:nvPr>
        </p:nvSpPr>
        <p:spPr/>
        <p:txBody>
          <a:bodyPr/>
          <a:lstStyle/>
          <a:p>
            <a:fld id="{F07C548B-D88F-4CDD-9B79-5E210622A0E5}" type="slidenum">
              <a:rPr lang="de-DE" smtClean="0"/>
              <a:t>38</a:t>
            </a:fld>
            <a:endParaRPr lang="de-DE"/>
          </a:p>
        </p:txBody>
      </p:sp>
    </p:spTree>
    <p:extLst>
      <p:ext uri="{BB962C8B-B14F-4D97-AF65-F5344CB8AC3E}">
        <p14:creationId xmlns:p14="http://schemas.microsoft.com/office/powerpoint/2010/main" val="1206955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5</a:t>
            </a:fld>
            <a:endParaRPr lang="de-DE"/>
          </a:p>
        </p:txBody>
      </p:sp>
    </p:spTree>
    <p:extLst>
      <p:ext uri="{BB962C8B-B14F-4D97-AF65-F5344CB8AC3E}">
        <p14:creationId xmlns:p14="http://schemas.microsoft.com/office/powerpoint/2010/main" val="40924124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39</a:t>
            </a:fld>
            <a:endParaRPr lang="de-DE"/>
          </a:p>
        </p:txBody>
      </p:sp>
    </p:spTree>
    <p:extLst>
      <p:ext uri="{BB962C8B-B14F-4D97-AF65-F5344CB8AC3E}">
        <p14:creationId xmlns:p14="http://schemas.microsoft.com/office/powerpoint/2010/main" val="5410636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UI Entwürfe sind in dem Artefakte Ordner hinterlegt</a:t>
            </a:r>
          </a:p>
        </p:txBody>
      </p:sp>
      <p:sp>
        <p:nvSpPr>
          <p:cNvPr id="4" name="Foliennummernplatzhalter 3"/>
          <p:cNvSpPr>
            <a:spLocks noGrp="1"/>
          </p:cNvSpPr>
          <p:nvPr>
            <p:ph type="sldNum" sz="quarter" idx="5"/>
          </p:nvPr>
        </p:nvSpPr>
        <p:spPr/>
        <p:txBody>
          <a:bodyPr/>
          <a:lstStyle/>
          <a:p>
            <a:fld id="{F07C548B-D88F-4CDD-9B79-5E210622A0E5}" type="slidenum">
              <a:rPr lang="de-DE" smtClean="0"/>
              <a:t>40</a:t>
            </a:fld>
            <a:endParaRPr lang="de-DE"/>
          </a:p>
        </p:txBody>
      </p:sp>
    </p:spTree>
    <p:extLst>
      <p:ext uri="{BB962C8B-B14F-4D97-AF65-F5344CB8AC3E}">
        <p14:creationId xmlns:p14="http://schemas.microsoft.com/office/powerpoint/2010/main" val="1269363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Selbe Funktionalität wie am PC (</a:t>
            </a:r>
            <a:r>
              <a:rPr lang="de-DE" dirty="0" err="1"/>
              <a:t>Wenns</a:t>
            </a:r>
            <a:r>
              <a:rPr lang="de-DE" dirty="0"/>
              <a:t> funktioniert)</a:t>
            </a:r>
          </a:p>
          <a:p>
            <a:r>
              <a:rPr lang="de-DE" dirty="0"/>
              <a:t>Linie wird zu dick/proportional zur Bildschirmgröße gerendert, je nach Browser</a:t>
            </a:r>
          </a:p>
          <a:p>
            <a:r>
              <a:rPr lang="de-DE" dirty="0"/>
              <a:t>Testgeräte: Pixel6A, iPhone12, Xiaomi </a:t>
            </a:r>
            <a:r>
              <a:rPr lang="de-DE" dirty="0" err="1"/>
              <a:t>Redmi</a:t>
            </a:r>
            <a:r>
              <a:rPr lang="de-DE" dirty="0"/>
              <a:t> Note 8 Pro</a:t>
            </a:r>
          </a:p>
        </p:txBody>
      </p:sp>
      <p:sp>
        <p:nvSpPr>
          <p:cNvPr id="4" name="Foliennummernplatzhalter 3"/>
          <p:cNvSpPr>
            <a:spLocks noGrp="1"/>
          </p:cNvSpPr>
          <p:nvPr>
            <p:ph type="sldNum" sz="quarter" idx="5"/>
          </p:nvPr>
        </p:nvSpPr>
        <p:spPr/>
        <p:txBody>
          <a:bodyPr/>
          <a:lstStyle/>
          <a:p>
            <a:fld id="{F07C548B-D88F-4CDD-9B79-5E210622A0E5}" type="slidenum">
              <a:rPr lang="de-DE" smtClean="0"/>
              <a:t>41</a:t>
            </a:fld>
            <a:endParaRPr lang="de-DE"/>
          </a:p>
        </p:txBody>
      </p:sp>
    </p:spTree>
    <p:extLst>
      <p:ext uri="{BB962C8B-B14F-4D97-AF65-F5344CB8AC3E}">
        <p14:creationId xmlns:p14="http://schemas.microsoft.com/office/powerpoint/2010/main" val="22042134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42</a:t>
            </a:fld>
            <a:endParaRPr lang="de-DE"/>
          </a:p>
        </p:txBody>
      </p:sp>
    </p:spTree>
    <p:extLst>
      <p:ext uri="{BB962C8B-B14F-4D97-AF65-F5344CB8AC3E}">
        <p14:creationId xmlns:p14="http://schemas.microsoft.com/office/powerpoint/2010/main" val="1179503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43</a:t>
            </a:fld>
            <a:endParaRPr lang="de-DE"/>
          </a:p>
        </p:txBody>
      </p:sp>
    </p:spTree>
    <p:extLst>
      <p:ext uri="{BB962C8B-B14F-4D97-AF65-F5344CB8AC3E}">
        <p14:creationId xmlns:p14="http://schemas.microsoft.com/office/powerpoint/2010/main" val="13160194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44</a:t>
            </a:fld>
            <a:endParaRPr lang="de-DE"/>
          </a:p>
        </p:txBody>
      </p:sp>
    </p:spTree>
    <p:extLst>
      <p:ext uri="{BB962C8B-B14F-4D97-AF65-F5344CB8AC3E}">
        <p14:creationId xmlns:p14="http://schemas.microsoft.com/office/powerpoint/2010/main" val="627387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Alle  muss Anforderungen sind umgesetzt worden</a:t>
            </a:r>
          </a:p>
        </p:txBody>
      </p:sp>
      <p:sp>
        <p:nvSpPr>
          <p:cNvPr id="4" name="Foliennummernplatzhalter 3"/>
          <p:cNvSpPr>
            <a:spLocks noGrp="1"/>
          </p:cNvSpPr>
          <p:nvPr>
            <p:ph type="sldNum" sz="quarter" idx="5"/>
          </p:nvPr>
        </p:nvSpPr>
        <p:spPr/>
        <p:txBody>
          <a:bodyPr/>
          <a:lstStyle/>
          <a:p>
            <a:fld id="{F07C548B-D88F-4CDD-9B79-5E210622A0E5}" type="slidenum">
              <a:rPr lang="de-DE" smtClean="0"/>
              <a:t>45</a:t>
            </a:fld>
            <a:endParaRPr lang="de-DE"/>
          </a:p>
        </p:txBody>
      </p:sp>
    </p:spTree>
    <p:extLst>
      <p:ext uri="{BB962C8B-B14F-4D97-AF65-F5344CB8AC3E}">
        <p14:creationId xmlns:p14="http://schemas.microsoft.com/office/powerpoint/2010/main" val="40690010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Einige soll Anforderungen wurden umgesetzt bzw. in Teilen umgesetzt.</a:t>
            </a:r>
          </a:p>
          <a:p>
            <a:endParaRPr lang="de-DE" dirty="0"/>
          </a:p>
          <a:p>
            <a:r>
              <a:rPr lang="de-DE" dirty="0"/>
              <a:t>[F060] -&gt; Manche Smartphones können die Seite nicht darstellen oder haben Darstellungsprobleme z.B. mit dem </a:t>
            </a:r>
            <a:r>
              <a:rPr lang="de-DE" dirty="0" err="1"/>
              <a:t>LineRenderer</a:t>
            </a:r>
            <a:endParaRPr lang="de-DE" dirty="0"/>
          </a:p>
          <a:p>
            <a:r>
              <a:rPr lang="de-DE" dirty="0"/>
              <a:t>[F070] -&gt; Ausgewählte Räume könnten zur Routengenerierung visuell vorgehoben bleiben</a:t>
            </a:r>
          </a:p>
          <a:p>
            <a:endParaRPr lang="de-DE" dirty="0"/>
          </a:p>
          <a:p>
            <a:r>
              <a:rPr lang="de-DE" dirty="0"/>
              <a:t>Die Kann Anforderungen wurden noch nicht umgesetzt.</a:t>
            </a:r>
          </a:p>
        </p:txBody>
      </p:sp>
      <p:sp>
        <p:nvSpPr>
          <p:cNvPr id="4" name="Foliennummernplatzhalter 3"/>
          <p:cNvSpPr>
            <a:spLocks noGrp="1"/>
          </p:cNvSpPr>
          <p:nvPr>
            <p:ph type="sldNum" sz="quarter" idx="5"/>
          </p:nvPr>
        </p:nvSpPr>
        <p:spPr/>
        <p:txBody>
          <a:bodyPr/>
          <a:lstStyle/>
          <a:p>
            <a:fld id="{F07C548B-D88F-4CDD-9B79-5E210622A0E5}" type="slidenum">
              <a:rPr lang="de-DE" smtClean="0"/>
              <a:t>46</a:t>
            </a:fld>
            <a:endParaRPr lang="de-DE"/>
          </a:p>
        </p:txBody>
      </p:sp>
    </p:spTree>
    <p:extLst>
      <p:ext uri="{BB962C8B-B14F-4D97-AF65-F5344CB8AC3E}">
        <p14:creationId xmlns:p14="http://schemas.microsoft.com/office/powerpoint/2010/main" val="21616774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47</a:t>
            </a:fld>
            <a:endParaRPr lang="de-DE"/>
          </a:p>
        </p:txBody>
      </p:sp>
    </p:spTree>
    <p:extLst>
      <p:ext uri="{BB962C8B-B14F-4D97-AF65-F5344CB8AC3E}">
        <p14:creationId xmlns:p14="http://schemas.microsoft.com/office/powerpoint/2010/main" val="13205596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48</a:t>
            </a:fld>
            <a:endParaRPr lang="de-DE"/>
          </a:p>
        </p:txBody>
      </p:sp>
    </p:spTree>
    <p:extLst>
      <p:ext uri="{BB962C8B-B14F-4D97-AF65-F5344CB8AC3E}">
        <p14:creationId xmlns:p14="http://schemas.microsoft.com/office/powerpoint/2010/main" val="2973900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8</a:t>
            </a:fld>
            <a:endParaRPr lang="de-DE"/>
          </a:p>
        </p:txBody>
      </p:sp>
    </p:spTree>
    <p:extLst>
      <p:ext uri="{BB962C8B-B14F-4D97-AF65-F5344CB8AC3E}">
        <p14:creationId xmlns:p14="http://schemas.microsoft.com/office/powerpoint/2010/main" val="3114832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49</a:t>
            </a:fld>
            <a:endParaRPr lang="de-DE"/>
          </a:p>
        </p:txBody>
      </p:sp>
    </p:spTree>
    <p:extLst>
      <p:ext uri="{BB962C8B-B14F-4D97-AF65-F5344CB8AC3E}">
        <p14:creationId xmlns:p14="http://schemas.microsoft.com/office/powerpoint/2010/main" val="1155864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50</a:t>
            </a:fld>
            <a:endParaRPr lang="de-DE"/>
          </a:p>
        </p:txBody>
      </p:sp>
    </p:spTree>
    <p:extLst>
      <p:ext uri="{BB962C8B-B14F-4D97-AF65-F5344CB8AC3E}">
        <p14:creationId xmlns:p14="http://schemas.microsoft.com/office/powerpoint/2010/main" val="781667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9</a:t>
            </a:fld>
            <a:endParaRPr lang="de-DE"/>
          </a:p>
        </p:txBody>
      </p:sp>
    </p:spTree>
    <p:extLst>
      <p:ext uri="{BB962C8B-B14F-4D97-AF65-F5344CB8AC3E}">
        <p14:creationId xmlns:p14="http://schemas.microsoft.com/office/powerpoint/2010/main" val="3052529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10</a:t>
            </a:fld>
            <a:endParaRPr lang="de-DE"/>
          </a:p>
        </p:txBody>
      </p:sp>
    </p:spTree>
    <p:extLst>
      <p:ext uri="{BB962C8B-B14F-4D97-AF65-F5344CB8AC3E}">
        <p14:creationId xmlns:p14="http://schemas.microsoft.com/office/powerpoint/2010/main" val="103849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der Durchführung wurde klar, dass durch die Analyse keine neuen Erkenntnisse entstehen.</a:t>
            </a:r>
          </a:p>
          <a:p>
            <a:r>
              <a:rPr lang="de-DE" dirty="0"/>
              <a:t>Die Domäne an sich ist geschlossen und hat wenig externe Abhängigkeiten, sodass keine externen Risiken vorhanden sind.</a:t>
            </a:r>
          </a:p>
        </p:txBody>
      </p:sp>
      <p:sp>
        <p:nvSpPr>
          <p:cNvPr id="4" name="Foliennummernplatzhalter 3"/>
          <p:cNvSpPr>
            <a:spLocks noGrp="1"/>
          </p:cNvSpPr>
          <p:nvPr>
            <p:ph type="sldNum" sz="quarter" idx="5"/>
          </p:nvPr>
        </p:nvSpPr>
        <p:spPr/>
        <p:txBody>
          <a:bodyPr/>
          <a:lstStyle/>
          <a:p>
            <a:fld id="{F07C548B-D88F-4CDD-9B79-5E210622A0E5}" type="slidenum">
              <a:rPr lang="de-DE" smtClean="0"/>
              <a:t>11</a:t>
            </a:fld>
            <a:endParaRPr lang="de-DE"/>
          </a:p>
        </p:txBody>
      </p:sp>
    </p:spTree>
    <p:extLst>
      <p:ext uri="{BB962C8B-B14F-4D97-AF65-F5344CB8AC3E}">
        <p14:creationId xmlns:p14="http://schemas.microsoft.com/office/powerpoint/2010/main" val="2180904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14</a:t>
            </a:fld>
            <a:endParaRPr lang="de-DE"/>
          </a:p>
        </p:txBody>
      </p:sp>
    </p:spTree>
    <p:extLst>
      <p:ext uri="{BB962C8B-B14F-4D97-AF65-F5344CB8AC3E}">
        <p14:creationId xmlns:p14="http://schemas.microsoft.com/office/powerpoint/2010/main" val="193600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18</a:t>
            </a:fld>
            <a:endParaRPr lang="de-DE"/>
          </a:p>
        </p:txBody>
      </p:sp>
    </p:spTree>
    <p:extLst>
      <p:ext uri="{BB962C8B-B14F-4D97-AF65-F5344CB8AC3E}">
        <p14:creationId xmlns:p14="http://schemas.microsoft.com/office/powerpoint/2010/main" val="186031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E84E1-CF05-6138-3687-0870B919857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0E024D17-38DD-D3AC-7C28-07F149B9D0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202C56C4-7112-7D68-45FD-53FAF42DE9B6}"/>
              </a:ext>
            </a:extLst>
          </p:cNvPr>
          <p:cNvSpPr>
            <a:spLocks noGrp="1"/>
          </p:cNvSpPr>
          <p:nvPr>
            <p:ph type="dt" sz="half" idx="10"/>
          </p:nvPr>
        </p:nvSpPr>
        <p:spPr/>
        <p:txBody>
          <a:bodyPr/>
          <a:lstStyle/>
          <a:p>
            <a:fld id="{25653B46-49E9-49CA-9AB5-C5A747C8BE70}" type="datetimeFigureOut">
              <a:rPr lang="de-DE" smtClean="0"/>
              <a:t>22.02.23</a:t>
            </a:fld>
            <a:endParaRPr lang="de-DE"/>
          </a:p>
        </p:txBody>
      </p:sp>
      <p:sp>
        <p:nvSpPr>
          <p:cNvPr id="5" name="Fußzeilenplatzhalter 4">
            <a:extLst>
              <a:ext uri="{FF2B5EF4-FFF2-40B4-BE49-F238E27FC236}">
                <a16:creationId xmlns:a16="http://schemas.microsoft.com/office/drawing/2014/main" id="{AAB5D59E-DF98-FEF4-C22B-DCE4307D13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619C6D6-EE18-4853-077B-B31824AD6B4B}"/>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678318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9C135D-7614-C855-E806-7C5A84D6304B}"/>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B0F80D4-B003-8CA0-7DA9-0B03A6739180}"/>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C817915-7DE1-400D-C170-62D9775C96EB}"/>
              </a:ext>
            </a:extLst>
          </p:cNvPr>
          <p:cNvSpPr>
            <a:spLocks noGrp="1"/>
          </p:cNvSpPr>
          <p:nvPr>
            <p:ph type="dt" sz="half" idx="10"/>
          </p:nvPr>
        </p:nvSpPr>
        <p:spPr/>
        <p:txBody>
          <a:bodyPr/>
          <a:lstStyle/>
          <a:p>
            <a:fld id="{25653B46-49E9-49CA-9AB5-C5A747C8BE70}" type="datetimeFigureOut">
              <a:rPr lang="de-DE" smtClean="0"/>
              <a:t>22.02.23</a:t>
            </a:fld>
            <a:endParaRPr lang="de-DE"/>
          </a:p>
        </p:txBody>
      </p:sp>
      <p:sp>
        <p:nvSpPr>
          <p:cNvPr id="5" name="Fußzeilenplatzhalter 4">
            <a:extLst>
              <a:ext uri="{FF2B5EF4-FFF2-40B4-BE49-F238E27FC236}">
                <a16:creationId xmlns:a16="http://schemas.microsoft.com/office/drawing/2014/main" id="{7FF54125-CCFB-7178-F464-7D1CAD7C352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6044489-E1D8-2C38-3788-471CA862C55A}"/>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0217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19FD125-8B73-3B6D-A126-5B8E497E182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BD292BA-4BAC-C40A-BCAF-99BADEF18AD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2DC51E9-A0AE-4C45-EAFC-E691BED17CA6}"/>
              </a:ext>
            </a:extLst>
          </p:cNvPr>
          <p:cNvSpPr>
            <a:spLocks noGrp="1"/>
          </p:cNvSpPr>
          <p:nvPr>
            <p:ph type="dt" sz="half" idx="10"/>
          </p:nvPr>
        </p:nvSpPr>
        <p:spPr/>
        <p:txBody>
          <a:bodyPr/>
          <a:lstStyle/>
          <a:p>
            <a:fld id="{25653B46-49E9-49CA-9AB5-C5A747C8BE70}" type="datetimeFigureOut">
              <a:rPr lang="de-DE" smtClean="0"/>
              <a:t>22.02.23</a:t>
            </a:fld>
            <a:endParaRPr lang="de-DE"/>
          </a:p>
        </p:txBody>
      </p:sp>
      <p:sp>
        <p:nvSpPr>
          <p:cNvPr id="5" name="Fußzeilenplatzhalter 4">
            <a:extLst>
              <a:ext uri="{FF2B5EF4-FFF2-40B4-BE49-F238E27FC236}">
                <a16:creationId xmlns:a16="http://schemas.microsoft.com/office/drawing/2014/main" id="{BB2E38FB-4046-7B2D-780F-E27ED9C3D50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4E72100-71D8-B1D8-90AE-8BC8A9B71CB9}"/>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20927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EF7EA8-099C-E188-C06F-476CC566F8E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97365F1-0C26-2724-63EB-0487B1FDCC74}"/>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F1D5A8F-E0CC-6D23-759E-859EEE770C02}"/>
              </a:ext>
            </a:extLst>
          </p:cNvPr>
          <p:cNvSpPr>
            <a:spLocks noGrp="1"/>
          </p:cNvSpPr>
          <p:nvPr>
            <p:ph type="dt" sz="half" idx="10"/>
          </p:nvPr>
        </p:nvSpPr>
        <p:spPr/>
        <p:txBody>
          <a:bodyPr/>
          <a:lstStyle/>
          <a:p>
            <a:fld id="{25653B46-49E9-49CA-9AB5-C5A747C8BE70}" type="datetimeFigureOut">
              <a:rPr lang="de-DE" smtClean="0"/>
              <a:t>22.02.23</a:t>
            </a:fld>
            <a:endParaRPr lang="de-DE"/>
          </a:p>
        </p:txBody>
      </p:sp>
      <p:sp>
        <p:nvSpPr>
          <p:cNvPr id="5" name="Fußzeilenplatzhalter 4">
            <a:extLst>
              <a:ext uri="{FF2B5EF4-FFF2-40B4-BE49-F238E27FC236}">
                <a16:creationId xmlns:a16="http://schemas.microsoft.com/office/drawing/2014/main" id="{4C7D8322-C393-B7F7-6A7E-D8EADB193DA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94913C7-55B1-85F4-9316-BF4000C262B7}"/>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359639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E05E7A-73A3-2638-C752-89B7899D10D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786E9061-956C-C0A7-1A28-A290675A3F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F80D485-FC1B-E5C9-D10A-B1E3D58B1922}"/>
              </a:ext>
            </a:extLst>
          </p:cNvPr>
          <p:cNvSpPr>
            <a:spLocks noGrp="1"/>
          </p:cNvSpPr>
          <p:nvPr>
            <p:ph type="dt" sz="half" idx="10"/>
          </p:nvPr>
        </p:nvSpPr>
        <p:spPr/>
        <p:txBody>
          <a:bodyPr/>
          <a:lstStyle/>
          <a:p>
            <a:fld id="{25653B46-49E9-49CA-9AB5-C5A747C8BE70}" type="datetimeFigureOut">
              <a:rPr lang="de-DE" smtClean="0"/>
              <a:t>22.02.23</a:t>
            </a:fld>
            <a:endParaRPr lang="de-DE"/>
          </a:p>
        </p:txBody>
      </p:sp>
      <p:sp>
        <p:nvSpPr>
          <p:cNvPr id="5" name="Fußzeilenplatzhalter 4">
            <a:extLst>
              <a:ext uri="{FF2B5EF4-FFF2-40B4-BE49-F238E27FC236}">
                <a16:creationId xmlns:a16="http://schemas.microsoft.com/office/drawing/2014/main" id="{D392EB4C-A7C3-43BB-3248-A3C6527719A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3C1EF3B-EEE5-8A42-D9CC-F361232FE9C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584502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BDEFCE-1936-B66E-BA53-EF077619084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AEC40E5-D6C6-3917-E99F-06777F20969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717F8708-F7BA-BDE6-6750-EFB8D7EBAFD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28A6C134-478C-9C2F-3A9F-60C7C70F35F5}"/>
              </a:ext>
            </a:extLst>
          </p:cNvPr>
          <p:cNvSpPr>
            <a:spLocks noGrp="1"/>
          </p:cNvSpPr>
          <p:nvPr>
            <p:ph type="dt" sz="half" idx="10"/>
          </p:nvPr>
        </p:nvSpPr>
        <p:spPr/>
        <p:txBody>
          <a:bodyPr/>
          <a:lstStyle/>
          <a:p>
            <a:fld id="{25653B46-49E9-49CA-9AB5-C5A747C8BE70}" type="datetimeFigureOut">
              <a:rPr lang="de-DE" smtClean="0"/>
              <a:t>22.02.23</a:t>
            </a:fld>
            <a:endParaRPr lang="de-DE"/>
          </a:p>
        </p:txBody>
      </p:sp>
      <p:sp>
        <p:nvSpPr>
          <p:cNvPr id="6" name="Fußzeilenplatzhalter 5">
            <a:extLst>
              <a:ext uri="{FF2B5EF4-FFF2-40B4-BE49-F238E27FC236}">
                <a16:creationId xmlns:a16="http://schemas.microsoft.com/office/drawing/2014/main" id="{3AA454A6-1700-BD2C-088C-C6921B8D482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2330190-F41A-F8F7-86DB-222170533F2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587379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6A2340-888B-A4D1-8777-68F5E65CF89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AAC2AAA-BCAD-EA05-4847-C0CFDA87CA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D405B5D-1CBF-068C-ADF9-14A87BCEA08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31CF950C-2A3C-821F-2BFE-84847334AD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E91FB3B-89FC-D9B0-E2AA-540887FF756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D9C9014-5210-C89F-E054-793048D4F6EC}"/>
              </a:ext>
            </a:extLst>
          </p:cNvPr>
          <p:cNvSpPr>
            <a:spLocks noGrp="1"/>
          </p:cNvSpPr>
          <p:nvPr>
            <p:ph type="dt" sz="half" idx="10"/>
          </p:nvPr>
        </p:nvSpPr>
        <p:spPr/>
        <p:txBody>
          <a:bodyPr/>
          <a:lstStyle/>
          <a:p>
            <a:fld id="{25653B46-49E9-49CA-9AB5-C5A747C8BE70}" type="datetimeFigureOut">
              <a:rPr lang="de-DE" smtClean="0"/>
              <a:t>22.02.23</a:t>
            </a:fld>
            <a:endParaRPr lang="de-DE"/>
          </a:p>
        </p:txBody>
      </p:sp>
      <p:sp>
        <p:nvSpPr>
          <p:cNvPr id="8" name="Fußzeilenplatzhalter 7">
            <a:extLst>
              <a:ext uri="{FF2B5EF4-FFF2-40B4-BE49-F238E27FC236}">
                <a16:creationId xmlns:a16="http://schemas.microsoft.com/office/drawing/2014/main" id="{74E73188-3D23-54ED-9377-FFB95FB9251B}"/>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7EA3067-D413-49C7-97E7-774EF30241D3}"/>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496558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D45904-8846-FA28-7264-B92B9D1F7308}"/>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19616556-B573-AFAD-F2F0-E3F8D9AACC8D}"/>
              </a:ext>
            </a:extLst>
          </p:cNvPr>
          <p:cNvSpPr>
            <a:spLocks noGrp="1"/>
          </p:cNvSpPr>
          <p:nvPr>
            <p:ph type="dt" sz="half" idx="10"/>
          </p:nvPr>
        </p:nvSpPr>
        <p:spPr/>
        <p:txBody>
          <a:bodyPr/>
          <a:lstStyle/>
          <a:p>
            <a:fld id="{25653B46-49E9-49CA-9AB5-C5A747C8BE70}" type="datetimeFigureOut">
              <a:rPr lang="de-DE" smtClean="0"/>
              <a:t>22.02.23</a:t>
            </a:fld>
            <a:endParaRPr lang="de-DE"/>
          </a:p>
        </p:txBody>
      </p:sp>
      <p:sp>
        <p:nvSpPr>
          <p:cNvPr id="4" name="Fußzeilenplatzhalter 3">
            <a:extLst>
              <a:ext uri="{FF2B5EF4-FFF2-40B4-BE49-F238E27FC236}">
                <a16:creationId xmlns:a16="http://schemas.microsoft.com/office/drawing/2014/main" id="{1A562230-D4D0-8286-DAC3-46CC0724F82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B57980B8-AB82-CA9F-5265-20A1210368ED}"/>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7930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C351EE-EC60-32B1-AE34-C3E6D5FA25E2}"/>
              </a:ext>
            </a:extLst>
          </p:cNvPr>
          <p:cNvSpPr>
            <a:spLocks noGrp="1"/>
          </p:cNvSpPr>
          <p:nvPr>
            <p:ph type="dt" sz="half" idx="10"/>
          </p:nvPr>
        </p:nvSpPr>
        <p:spPr/>
        <p:txBody>
          <a:bodyPr/>
          <a:lstStyle/>
          <a:p>
            <a:fld id="{25653B46-49E9-49CA-9AB5-C5A747C8BE70}" type="datetimeFigureOut">
              <a:rPr lang="de-DE" smtClean="0"/>
              <a:t>22.02.23</a:t>
            </a:fld>
            <a:endParaRPr lang="de-DE"/>
          </a:p>
        </p:txBody>
      </p:sp>
      <p:sp>
        <p:nvSpPr>
          <p:cNvPr id="3" name="Fußzeilenplatzhalter 2">
            <a:extLst>
              <a:ext uri="{FF2B5EF4-FFF2-40B4-BE49-F238E27FC236}">
                <a16:creationId xmlns:a16="http://schemas.microsoft.com/office/drawing/2014/main" id="{7C68DF79-AB50-14C5-AF9A-D56C0D703D2D}"/>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7927420F-5FAD-1211-6B0B-353C5D3A9B35}"/>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58908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791B3C-115F-42C4-2FD1-B6F23544B4B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4B14AB0-6A16-C024-2BC7-DED554F2DA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162B60AF-8323-32E1-0CDB-AA9877447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F6D54A2-A59E-D0EC-4893-DB0C9EE3A9BF}"/>
              </a:ext>
            </a:extLst>
          </p:cNvPr>
          <p:cNvSpPr>
            <a:spLocks noGrp="1"/>
          </p:cNvSpPr>
          <p:nvPr>
            <p:ph type="dt" sz="half" idx="10"/>
          </p:nvPr>
        </p:nvSpPr>
        <p:spPr/>
        <p:txBody>
          <a:bodyPr/>
          <a:lstStyle/>
          <a:p>
            <a:fld id="{25653B46-49E9-49CA-9AB5-C5A747C8BE70}" type="datetimeFigureOut">
              <a:rPr lang="de-DE" smtClean="0"/>
              <a:t>22.02.23</a:t>
            </a:fld>
            <a:endParaRPr lang="de-DE"/>
          </a:p>
        </p:txBody>
      </p:sp>
      <p:sp>
        <p:nvSpPr>
          <p:cNvPr id="6" name="Fußzeilenplatzhalter 5">
            <a:extLst>
              <a:ext uri="{FF2B5EF4-FFF2-40B4-BE49-F238E27FC236}">
                <a16:creationId xmlns:a16="http://schemas.microsoft.com/office/drawing/2014/main" id="{0DE9150E-B372-F917-23CB-3CE45B349FA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6EB6207-C6C6-F7B5-EADC-A6E7C22BD83C}"/>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4017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AFE665-1021-AA4E-E2AE-C930E94C3DE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2FBE6A92-BF5B-2832-F590-2BF4CF020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6F61B4C-DA2F-201C-2404-BB62180E6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5007BE2-F8DE-33CB-D2EF-55611649CA66}"/>
              </a:ext>
            </a:extLst>
          </p:cNvPr>
          <p:cNvSpPr>
            <a:spLocks noGrp="1"/>
          </p:cNvSpPr>
          <p:nvPr>
            <p:ph type="dt" sz="half" idx="10"/>
          </p:nvPr>
        </p:nvSpPr>
        <p:spPr/>
        <p:txBody>
          <a:bodyPr/>
          <a:lstStyle/>
          <a:p>
            <a:fld id="{25653B46-49E9-49CA-9AB5-C5A747C8BE70}" type="datetimeFigureOut">
              <a:rPr lang="de-DE" smtClean="0"/>
              <a:t>22.02.23</a:t>
            </a:fld>
            <a:endParaRPr lang="de-DE"/>
          </a:p>
        </p:txBody>
      </p:sp>
      <p:sp>
        <p:nvSpPr>
          <p:cNvPr id="6" name="Fußzeilenplatzhalter 5">
            <a:extLst>
              <a:ext uri="{FF2B5EF4-FFF2-40B4-BE49-F238E27FC236}">
                <a16:creationId xmlns:a16="http://schemas.microsoft.com/office/drawing/2014/main" id="{FCE9F89B-4F34-84E7-F96F-4E483137394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6D1E6AF-4183-7D4A-AA60-6C3992BC9E8E}"/>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4174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84BA97F-4F87-D4EE-053A-0380CD52BB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3D2BE141-21FE-B932-80A0-BEA55FA25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6026177-F2A1-EA30-3BD7-7723FD132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53B46-49E9-49CA-9AB5-C5A747C8BE70}" type="datetimeFigureOut">
              <a:rPr lang="de-DE" smtClean="0"/>
              <a:t>22.02.23</a:t>
            </a:fld>
            <a:endParaRPr lang="de-DE"/>
          </a:p>
        </p:txBody>
      </p:sp>
      <p:sp>
        <p:nvSpPr>
          <p:cNvPr id="5" name="Fußzeilenplatzhalter 4">
            <a:extLst>
              <a:ext uri="{FF2B5EF4-FFF2-40B4-BE49-F238E27FC236}">
                <a16:creationId xmlns:a16="http://schemas.microsoft.com/office/drawing/2014/main" id="{22B32A67-7C12-6291-DB50-BC971A6435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C2B27AF1-E19C-FE00-B0EA-5585614590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B3B1A-3356-4D9A-9CCF-0B70AD8C2002}" type="slidenum">
              <a:rPr lang="de-DE" smtClean="0"/>
              <a:t>‹Nr.›</a:t>
            </a:fld>
            <a:endParaRPr lang="de-DE"/>
          </a:p>
        </p:txBody>
      </p:sp>
    </p:spTree>
    <p:extLst>
      <p:ext uri="{BB962C8B-B14F-4D97-AF65-F5344CB8AC3E}">
        <p14:creationId xmlns:p14="http://schemas.microsoft.com/office/powerpoint/2010/main" val="769791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1.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53.wmf"/><Relationship Id="rId5" Type="http://schemas.openxmlformats.org/officeDocument/2006/relationships/oleObject" Target="../embeddings/oleObject2.bin"/><Relationship Id="rId4" Type="http://schemas.openxmlformats.org/officeDocument/2006/relationships/image" Target="../media/image52.wmf"/></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5.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Splashpixx/EPW2122ChouliarasBurgdorfWolf"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hyperlink" Target="https://github.com/Splashpixx/EPW2122ChouliarasBurgdorfWolf/blob/main/Artefakte/WS2122_ChouliarasBurgdorfWolf_Anleitung%20und%20Tests_V01.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4032726"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a:defRPr sz="1700" b="0">
                <a:latin typeface="PT Sans"/>
                <a:ea typeface="PT Sans"/>
                <a:cs typeface="PT Sans"/>
                <a:sym typeface="PT Sans"/>
              </a:defRPr>
            </a:lvl1pPr>
          </a:lstStyle>
          <a:p>
            <a:r>
              <a:rPr lang="de-DE" sz="1400" dirty="0"/>
              <a:t>Entwicklungsprojekt WS22</a:t>
            </a:r>
          </a:p>
          <a:p>
            <a:r>
              <a:rPr lang="de-DE" sz="1400" dirty="0"/>
              <a:t>Domenic Wolf</a:t>
            </a:r>
          </a:p>
          <a:p>
            <a:r>
              <a:rPr lang="de-DE" sz="1400" dirty="0"/>
              <a:t>Jens Burgdorf</a:t>
            </a:r>
          </a:p>
          <a:p>
            <a:r>
              <a:rPr lang="de-DE" sz="1400" dirty="0"/>
              <a:t>Anastasia Chouliaras</a:t>
            </a:r>
            <a:endParaRPr sz="1400" dirty="0"/>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Campus Karte</a:t>
            </a:r>
            <a:endParaRPr sz="32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633734"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Unity</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923330"/>
          </a:xfrm>
          <a:prstGeom prst="rect">
            <a:avLst/>
          </a:prstGeom>
          <a:noFill/>
        </p:spPr>
        <p:txBody>
          <a:bodyPr wrap="square" rtlCol="0">
            <a:spAutoFit/>
          </a:bodyPr>
          <a:lstStyle/>
          <a:p>
            <a:r>
              <a:rPr lang="de-DE" dirty="0">
                <a:sym typeface="Wingdings" panose="05000000000000000000" pitchFamily="2" charset="2"/>
              </a:rPr>
              <a:t> Notwendigkeit für Unity als Fallback-Szenario entfällt</a:t>
            </a:r>
            <a:endParaRPr lang="de-DE" dirty="0"/>
          </a:p>
          <a:p>
            <a:pPr marL="285750" indent="-285750">
              <a:buFont typeface="Arial" panose="020B0604020202020204" pitchFamily="34" charset="0"/>
              <a:buChar char="•"/>
            </a:pPr>
            <a:endParaRPr lang="de-DE" dirty="0"/>
          </a:p>
        </p:txBody>
      </p:sp>
      <p:pic>
        <p:nvPicPr>
          <p:cNvPr id="4" name="Grafik 3">
            <a:extLst>
              <a:ext uri="{FF2B5EF4-FFF2-40B4-BE49-F238E27FC236}">
                <a16:creationId xmlns:a16="http://schemas.microsoft.com/office/drawing/2014/main" id="{3262B9E9-EC77-0B19-9906-12C0D44D8562}"/>
              </a:ext>
            </a:extLst>
          </p:cNvPr>
          <p:cNvPicPr>
            <a:picLocks noChangeAspect="1"/>
          </p:cNvPicPr>
          <p:nvPr/>
        </p:nvPicPr>
        <p:blipFill>
          <a:blip r:embed="rId3"/>
          <a:stretch>
            <a:fillRect/>
          </a:stretch>
        </p:blipFill>
        <p:spPr>
          <a:xfrm>
            <a:off x="5561346" y="1435648"/>
            <a:ext cx="6029325" cy="4248150"/>
          </a:xfrm>
          <a:prstGeom prst="rect">
            <a:avLst/>
          </a:prstGeom>
        </p:spPr>
      </p:pic>
    </p:spTree>
    <p:extLst>
      <p:ext uri="{BB962C8B-B14F-4D97-AF65-F5344CB8AC3E}">
        <p14:creationId xmlns:p14="http://schemas.microsoft.com/office/powerpoint/2010/main" val="307025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SWOT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B0168402-695F-6E6B-B340-068C5E6DE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827" y="944419"/>
            <a:ext cx="7954540" cy="5365639"/>
          </a:xfrm>
          <a:prstGeom prst="rect">
            <a:avLst/>
          </a:prstGeom>
        </p:spPr>
      </p:pic>
      <p:sp>
        <p:nvSpPr>
          <p:cNvPr id="5" name="Rechteck 4">
            <a:extLst>
              <a:ext uri="{FF2B5EF4-FFF2-40B4-BE49-F238E27FC236}">
                <a16:creationId xmlns:a16="http://schemas.microsoft.com/office/drawing/2014/main" id="{7A30C4D2-F46B-265D-AE05-9F83C1FE89E5}"/>
              </a:ext>
            </a:extLst>
          </p:cNvPr>
          <p:cNvSpPr/>
          <p:nvPr/>
        </p:nvSpPr>
        <p:spPr>
          <a:xfrm>
            <a:off x="9406856" y="5429774"/>
            <a:ext cx="2522287" cy="967614"/>
          </a:xfrm>
          <a:custGeom>
            <a:avLst/>
            <a:gdLst>
              <a:gd name="connsiteX0" fmla="*/ 0 w 2522287"/>
              <a:gd name="connsiteY0" fmla="*/ 0 h 967614"/>
              <a:gd name="connsiteX1" fmla="*/ 605349 w 2522287"/>
              <a:gd name="connsiteY1" fmla="*/ 0 h 967614"/>
              <a:gd name="connsiteX2" fmla="*/ 1235921 w 2522287"/>
              <a:gd name="connsiteY2" fmla="*/ 0 h 967614"/>
              <a:gd name="connsiteX3" fmla="*/ 1891715 w 2522287"/>
              <a:gd name="connsiteY3" fmla="*/ 0 h 967614"/>
              <a:gd name="connsiteX4" fmla="*/ 2522287 w 2522287"/>
              <a:gd name="connsiteY4" fmla="*/ 0 h 967614"/>
              <a:gd name="connsiteX5" fmla="*/ 2522287 w 2522287"/>
              <a:gd name="connsiteY5" fmla="*/ 493483 h 967614"/>
              <a:gd name="connsiteX6" fmla="*/ 2522287 w 2522287"/>
              <a:gd name="connsiteY6" fmla="*/ 967614 h 967614"/>
              <a:gd name="connsiteX7" fmla="*/ 1841270 w 2522287"/>
              <a:gd name="connsiteY7" fmla="*/ 967614 h 967614"/>
              <a:gd name="connsiteX8" fmla="*/ 1160252 w 2522287"/>
              <a:gd name="connsiteY8" fmla="*/ 967614 h 967614"/>
              <a:gd name="connsiteX9" fmla="*/ 0 w 2522287"/>
              <a:gd name="connsiteY9" fmla="*/ 967614 h 967614"/>
              <a:gd name="connsiteX10" fmla="*/ 0 w 2522287"/>
              <a:gd name="connsiteY10" fmla="*/ 493483 h 967614"/>
              <a:gd name="connsiteX11" fmla="*/ 0 w 2522287"/>
              <a:gd name="connsiteY11"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2287" h="967614" fill="none" extrusionOk="0">
                <a:moveTo>
                  <a:pt x="0" y="0"/>
                </a:moveTo>
                <a:cubicBezTo>
                  <a:pt x="231590" y="-22902"/>
                  <a:pt x="401401" y="-26718"/>
                  <a:pt x="605349" y="0"/>
                </a:cubicBezTo>
                <a:cubicBezTo>
                  <a:pt x="809297" y="26718"/>
                  <a:pt x="1022502" y="-28535"/>
                  <a:pt x="1235921" y="0"/>
                </a:cubicBezTo>
                <a:cubicBezTo>
                  <a:pt x="1449340" y="28535"/>
                  <a:pt x="1575939" y="25198"/>
                  <a:pt x="1891715" y="0"/>
                </a:cubicBezTo>
                <a:cubicBezTo>
                  <a:pt x="2207491" y="-25198"/>
                  <a:pt x="2349648" y="-15053"/>
                  <a:pt x="2522287" y="0"/>
                </a:cubicBezTo>
                <a:cubicBezTo>
                  <a:pt x="2538574" y="123800"/>
                  <a:pt x="2540463" y="307050"/>
                  <a:pt x="2522287" y="493483"/>
                </a:cubicBezTo>
                <a:cubicBezTo>
                  <a:pt x="2504111" y="679916"/>
                  <a:pt x="2541581" y="854639"/>
                  <a:pt x="2522287" y="967614"/>
                </a:cubicBezTo>
                <a:cubicBezTo>
                  <a:pt x="2274877" y="984811"/>
                  <a:pt x="2145718" y="986573"/>
                  <a:pt x="1841270" y="967614"/>
                </a:cubicBezTo>
                <a:cubicBezTo>
                  <a:pt x="1536822" y="948655"/>
                  <a:pt x="1331274" y="945944"/>
                  <a:pt x="1160252" y="967614"/>
                </a:cubicBezTo>
                <a:cubicBezTo>
                  <a:pt x="989230" y="989284"/>
                  <a:pt x="510573" y="972641"/>
                  <a:pt x="0" y="967614"/>
                </a:cubicBezTo>
                <a:cubicBezTo>
                  <a:pt x="11893" y="858123"/>
                  <a:pt x="-22868" y="663601"/>
                  <a:pt x="0" y="493483"/>
                </a:cubicBezTo>
                <a:cubicBezTo>
                  <a:pt x="22868" y="323365"/>
                  <a:pt x="4978" y="183863"/>
                  <a:pt x="0" y="0"/>
                </a:cubicBezTo>
                <a:close/>
              </a:path>
              <a:path w="2522287" h="967614" stroke="0" extrusionOk="0">
                <a:moveTo>
                  <a:pt x="0" y="0"/>
                </a:moveTo>
                <a:cubicBezTo>
                  <a:pt x="238556" y="-28687"/>
                  <a:pt x="360294" y="-21780"/>
                  <a:pt x="605349" y="0"/>
                </a:cubicBezTo>
                <a:cubicBezTo>
                  <a:pt x="850404" y="21780"/>
                  <a:pt x="991122" y="10293"/>
                  <a:pt x="1160252" y="0"/>
                </a:cubicBezTo>
                <a:cubicBezTo>
                  <a:pt x="1329382" y="-10293"/>
                  <a:pt x="1552612" y="-16462"/>
                  <a:pt x="1841270" y="0"/>
                </a:cubicBezTo>
                <a:cubicBezTo>
                  <a:pt x="2129928" y="16462"/>
                  <a:pt x="2205815" y="31897"/>
                  <a:pt x="2522287" y="0"/>
                </a:cubicBezTo>
                <a:cubicBezTo>
                  <a:pt x="2531638" y="186992"/>
                  <a:pt x="2515265" y="327060"/>
                  <a:pt x="2522287" y="474131"/>
                </a:cubicBezTo>
                <a:cubicBezTo>
                  <a:pt x="2529309" y="621202"/>
                  <a:pt x="2517253" y="818316"/>
                  <a:pt x="2522287" y="967614"/>
                </a:cubicBezTo>
                <a:cubicBezTo>
                  <a:pt x="2314470" y="981656"/>
                  <a:pt x="2195772" y="942078"/>
                  <a:pt x="1891715" y="967614"/>
                </a:cubicBezTo>
                <a:cubicBezTo>
                  <a:pt x="1587658" y="993150"/>
                  <a:pt x="1382270" y="936229"/>
                  <a:pt x="1210698" y="967614"/>
                </a:cubicBezTo>
                <a:cubicBezTo>
                  <a:pt x="1039126" y="998999"/>
                  <a:pt x="813722" y="964040"/>
                  <a:pt x="655795" y="967614"/>
                </a:cubicBezTo>
                <a:cubicBezTo>
                  <a:pt x="497868" y="971188"/>
                  <a:pt x="255700" y="960765"/>
                  <a:pt x="0" y="967614"/>
                </a:cubicBezTo>
                <a:cubicBezTo>
                  <a:pt x="11881" y="780556"/>
                  <a:pt x="-13701" y="636372"/>
                  <a:pt x="0" y="483807"/>
                </a:cubicBezTo>
                <a:cubicBezTo>
                  <a:pt x="13701" y="331242"/>
                  <a:pt x="-22407" y="154375"/>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Verworfen</a:t>
            </a:r>
          </a:p>
        </p:txBody>
      </p:sp>
    </p:spTree>
    <p:extLst>
      <p:ext uri="{BB962C8B-B14F-4D97-AF65-F5344CB8AC3E}">
        <p14:creationId xmlns:p14="http://schemas.microsoft.com/office/powerpoint/2010/main" val="423625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muss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2239592"/>
            <a:ext cx="9259410" cy="3317575"/>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[F010]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einzugeben.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[F020]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den Weg </a:t>
            </a:r>
            <a:r>
              <a:rPr lang="de-DE" dirty="0">
                <a:latin typeface="Calibri" panose="020F0502020204030204" pitchFamily="34" charset="0"/>
                <a:ea typeface="Calibri" panose="020F0502020204030204" pitchFamily="34" charset="0"/>
                <a:cs typeface="Mangal" panose="02040503050203030202" pitchFamily="18" charset="0"/>
              </a:rPr>
              <a:t>zwischen zwei Räumen</a:t>
            </a:r>
            <a:r>
              <a:rPr lang="de-DE" dirty="0">
                <a:effectLst/>
                <a:latin typeface="Calibri" panose="020F0502020204030204" pitchFamily="34" charset="0"/>
                <a:ea typeface="Calibri" panose="020F0502020204030204" pitchFamily="34" charset="0"/>
                <a:cs typeface="Mangal" panose="02040503050203030202" pitchFamily="18" charset="0"/>
              </a:rPr>
              <a:t> im Campus zu 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[F030]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per Mausklick auf die Karte festzulegen.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[F040]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Karte zu Drehen und zu bewegen.</a:t>
            </a:r>
          </a:p>
          <a:p>
            <a:pPr>
              <a:lnSpc>
                <a:spcPct val="115000"/>
              </a:lnSpc>
              <a:spcAft>
                <a:spcPts val="800"/>
              </a:spcAft>
            </a:pPr>
            <a:r>
              <a:rPr lang="de-DE" sz="1600" dirty="0">
                <a:effectLst/>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7001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5251438"/>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[F090]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Räume als Favoriten zu speichern und auszuwählen.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[F100]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Routengeneration durch URL-Parameter anzugeben.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2216635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Formlos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2395271"/>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Für die Routenermittlung muss ein passender Algorithmus gefunden und Implementiert werden [F020]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Selektion der  einzelnen Räume im 3D-Modell [F030]</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Verknüpfen von Informationen mit den einzelnen Räumen [F080]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Visuell gut erkennbare Darstellung der Geometrie</a:t>
            </a: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Anbindung </a:t>
            </a:r>
            <a:r>
              <a:rPr lang="de-DE" dirty="0">
                <a:latin typeface="Calibri" panose="020F0502020204030204" pitchFamily="34" charset="0"/>
                <a:ea typeface="Calibri" panose="020F0502020204030204" pitchFamily="34" charset="0"/>
                <a:cs typeface="Mangal" panose="02040503050203030202" pitchFamily="18" charset="0"/>
              </a:rPr>
              <a:t>einer Datenbank für Rauminformationen</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1030" name="Picture 6" descr="Risiko-Symbol auf dem Tachometer. Messgerät für hohes Risiko. Vektorgrafik  Stock-Vektorgrafik - Alamy">
            <a:extLst>
              <a:ext uri="{FF2B5EF4-FFF2-40B4-BE49-F238E27FC236}">
                <a16:creationId xmlns:a16="http://schemas.microsoft.com/office/drawing/2014/main" id="{1AAD6694-FAC5-5B4E-64F3-65B8548CCD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4" t="10720" r="7189" b="17222"/>
          <a:stretch/>
        </p:blipFill>
        <p:spPr bwMode="auto">
          <a:xfrm>
            <a:off x="7377410" y="3143250"/>
            <a:ext cx="4194928" cy="3303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82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4812215"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Weitere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4F2B54A3-782E-1875-7EDD-CDA299DBC5F7}"/>
              </a:ext>
            </a:extLst>
          </p:cNvPr>
          <p:cNvPicPr>
            <a:picLocks noChangeAspect="1"/>
          </p:cNvPicPr>
          <p:nvPr/>
        </p:nvPicPr>
        <p:blipFill>
          <a:blip r:embed="rId2"/>
          <a:stretch>
            <a:fillRect/>
          </a:stretch>
        </p:blipFill>
        <p:spPr>
          <a:xfrm>
            <a:off x="2059781" y="1820616"/>
            <a:ext cx="7953375" cy="4086225"/>
          </a:xfrm>
          <a:prstGeom prst="rect">
            <a:avLst/>
          </a:prstGeom>
        </p:spPr>
      </p:pic>
    </p:spTree>
    <p:extLst>
      <p:ext uri="{BB962C8B-B14F-4D97-AF65-F5344CB8AC3E}">
        <p14:creationId xmlns:p14="http://schemas.microsoft.com/office/powerpoint/2010/main" val="209048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3</a:t>
            </a:r>
            <a:endParaRPr sz="3200" dirty="0">
              <a:solidFill>
                <a:schemeClr val="tx1"/>
              </a:solidFill>
            </a:endParaRPr>
          </a:p>
        </p:txBody>
      </p:sp>
    </p:spTree>
    <p:extLst>
      <p:ext uri="{BB962C8B-B14F-4D97-AF65-F5344CB8AC3E}">
        <p14:creationId xmlns:p14="http://schemas.microsoft.com/office/powerpoint/2010/main" val="37853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4090607"/>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[F055]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der Nutzung eines Fahrstuhls oder der Treppen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3822397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594553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Entwicklung der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C71DC52-F06B-2B57-F295-0815686AC22B}"/>
              </a:ext>
            </a:extLst>
          </p:cNvPr>
          <p:cNvPicPr>
            <a:picLocks noChangeAspect="1"/>
          </p:cNvPicPr>
          <p:nvPr/>
        </p:nvPicPr>
        <p:blipFill>
          <a:blip r:embed="rId3"/>
          <a:stretch>
            <a:fillRect/>
          </a:stretch>
        </p:blipFill>
        <p:spPr>
          <a:xfrm>
            <a:off x="1969459" y="1194837"/>
            <a:ext cx="8253082" cy="5036455"/>
          </a:xfrm>
          <a:prstGeom prst="rect">
            <a:avLst/>
          </a:prstGeom>
        </p:spPr>
      </p:pic>
    </p:spTree>
    <p:extLst>
      <p:ext uri="{BB962C8B-B14F-4D97-AF65-F5344CB8AC3E}">
        <p14:creationId xmlns:p14="http://schemas.microsoft.com/office/powerpoint/2010/main" val="3186197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Codeinspektion des PoC</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 name="Textfeld 5">
            <a:extLst>
              <a:ext uri="{FF2B5EF4-FFF2-40B4-BE49-F238E27FC236}">
                <a16:creationId xmlns:a16="http://schemas.microsoft.com/office/drawing/2014/main" id="{82040E46-49E6-EEC4-B373-A7CF7CCEF5CF}"/>
              </a:ext>
            </a:extLst>
          </p:cNvPr>
          <p:cNvSpPr txBox="1"/>
          <p:nvPr/>
        </p:nvSpPr>
        <p:spPr>
          <a:xfrm>
            <a:off x="1155561" y="1603699"/>
            <a:ext cx="9259410" cy="2919004"/>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Für die bisherigen Artefakte:</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Austauschen und gemeinsam den Code durchschauen</a:t>
            </a: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r>
              <a:rPr lang="de-DE" dirty="0">
                <a:latin typeface="Calibri" panose="020F0502020204030204" pitchFamily="34" charset="0"/>
                <a:ea typeface="Calibri" panose="020F0502020204030204" pitchFamily="34" charset="0"/>
                <a:cs typeface="Mangal" panose="02040503050203030202" pitchFamily="18" charset="0"/>
              </a:rPr>
              <a:t>Codereview der neuen Rapid </a:t>
            </a:r>
            <a:r>
              <a:rPr lang="de-DE" dirty="0" err="1">
                <a:latin typeface="Calibri" panose="020F0502020204030204" pitchFamily="34" charset="0"/>
                <a:ea typeface="Calibri" panose="020F0502020204030204" pitchFamily="34" charset="0"/>
                <a:cs typeface="Mangal" panose="02040503050203030202" pitchFamily="18" charset="0"/>
              </a:rPr>
              <a:t>Prototypes</a:t>
            </a:r>
            <a:r>
              <a:rPr lang="de-DE" dirty="0">
                <a:latin typeface="Calibri" panose="020F0502020204030204" pitchFamily="34" charset="0"/>
                <a:ea typeface="Calibri" panose="020F0502020204030204" pitchFamily="34" charset="0"/>
                <a:cs typeface="Mangal" panose="02040503050203030202" pitchFamily="18" charset="0"/>
              </a:rPr>
              <a:t>:</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Jeder im Team stellt seinen Code vor, s</a:t>
            </a:r>
            <a:r>
              <a:rPr lang="de-DE" dirty="0">
                <a:latin typeface="Calibri" panose="020F0502020204030204" pitchFamily="34" charset="0"/>
                <a:ea typeface="Calibri" panose="020F0502020204030204" pitchFamily="34" charset="0"/>
                <a:cs typeface="Mangal" panose="02040503050203030202" pitchFamily="18" charset="0"/>
              </a:rPr>
              <a:t>owie Fragen </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Rückfragen und Kommentare werden von den anderen beiden Teammitgliedern ergänzt</a:t>
            </a:r>
          </a:p>
          <a:p>
            <a:pPr>
              <a:lnSpc>
                <a:spcPct val="115000"/>
              </a:lnSpc>
              <a:spcAft>
                <a:spcPts val="800"/>
              </a:spcAft>
            </a:pPr>
            <a:endParaRPr lang="de-DE" dirty="0">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69633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1 + 2</a:t>
            </a:r>
            <a:endParaRPr sz="3200" dirty="0">
              <a:solidFill>
                <a:schemeClr val="tx1"/>
              </a:solidFill>
            </a:endParaRPr>
          </a:p>
        </p:txBody>
      </p:sp>
    </p:spTree>
    <p:extLst>
      <p:ext uri="{BB962C8B-B14F-4D97-AF65-F5344CB8AC3E}">
        <p14:creationId xmlns:p14="http://schemas.microsoft.com/office/powerpoint/2010/main" val="401152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766786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 - Klassendiagramm</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080D76E0-01CB-72E2-F81A-943F8051254B}"/>
              </a:ext>
            </a:extLst>
          </p:cNvPr>
          <p:cNvPicPr>
            <a:picLocks noChangeAspect="1"/>
          </p:cNvPicPr>
          <p:nvPr/>
        </p:nvPicPr>
        <p:blipFill rotWithShape="1">
          <a:blip r:embed="rId3">
            <a:extLst>
              <a:ext uri="{28A0092B-C50C-407E-A947-70E740481C1C}">
                <a14:useLocalDpi xmlns:a14="http://schemas.microsoft.com/office/drawing/2010/main" val="0"/>
              </a:ext>
            </a:extLst>
          </a:blip>
          <a:srcRect r="5070" b="10572"/>
          <a:stretch/>
        </p:blipFill>
        <p:spPr>
          <a:xfrm>
            <a:off x="1050727" y="1212449"/>
            <a:ext cx="9554066" cy="5034343"/>
          </a:xfrm>
          <a:prstGeom prst="rect">
            <a:avLst/>
          </a:prstGeom>
          <a:ln>
            <a:solidFill>
              <a:schemeClr val="tx1"/>
            </a:solidFill>
          </a:ln>
        </p:spPr>
      </p:pic>
      <p:sp>
        <p:nvSpPr>
          <p:cNvPr id="5" name="Rechteck 4">
            <a:extLst>
              <a:ext uri="{FF2B5EF4-FFF2-40B4-BE49-F238E27FC236}">
                <a16:creationId xmlns:a16="http://schemas.microsoft.com/office/drawing/2014/main" id="{521585B6-CDF0-FECD-36A2-ADC553F29264}"/>
              </a:ext>
            </a:extLst>
          </p:cNvPr>
          <p:cNvSpPr/>
          <p:nvPr/>
        </p:nvSpPr>
        <p:spPr>
          <a:xfrm>
            <a:off x="9124750" y="5429774"/>
            <a:ext cx="2804394" cy="967614"/>
          </a:xfrm>
          <a:custGeom>
            <a:avLst/>
            <a:gdLst>
              <a:gd name="connsiteX0" fmla="*/ 0 w 2804394"/>
              <a:gd name="connsiteY0" fmla="*/ 0 h 967614"/>
              <a:gd name="connsiteX1" fmla="*/ 616967 w 2804394"/>
              <a:gd name="connsiteY1" fmla="*/ 0 h 967614"/>
              <a:gd name="connsiteX2" fmla="*/ 1205889 w 2804394"/>
              <a:gd name="connsiteY2" fmla="*/ 0 h 967614"/>
              <a:gd name="connsiteX3" fmla="*/ 1794812 w 2804394"/>
              <a:gd name="connsiteY3" fmla="*/ 0 h 967614"/>
              <a:gd name="connsiteX4" fmla="*/ 2271559 w 2804394"/>
              <a:gd name="connsiteY4" fmla="*/ 0 h 967614"/>
              <a:gd name="connsiteX5" fmla="*/ 2804394 w 2804394"/>
              <a:gd name="connsiteY5" fmla="*/ 0 h 967614"/>
              <a:gd name="connsiteX6" fmla="*/ 2804394 w 2804394"/>
              <a:gd name="connsiteY6" fmla="*/ 493483 h 967614"/>
              <a:gd name="connsiteX7" fmla="*/ 2804394 w 2804394"/>
              <a:gd name="connsiteY7" fmla="*/ 967614 h 967614"/>
              <a:gd name="connsiteX8" fmla="*/ 2243515 w 2804394"/>
              <a:gd name="connsiteY8" fmla="*/ 967614 h 967614"/>
              <a:gd name="connsiteX9" fmla="*/ 1766768 w 2804394"/>
              <a:gd name="connsiteY9" fmla="*/ 967614 h 967614"/>
              <a:gd name="connsiteX10" fmla="*/ 1290021 w 2804394"/>
              <a:gd name="connsiteY10" fmla="*/ 967614 h 967614"/>
              <a:gd name="connsiteX11" fmla="*/ 701099 w 2804394"/>
              <a:gd name="connsiteY11" fmla="*/ 967614 h 967614"/>
              <a:gd name="connsiteX12" fmla="*/ 0 w 2804394"/>
              <a:gd name="connsiteY12" fmla="*/ 967614 h 967614"/>
              <a:gd name="connsiteX13" fmla="*/ 0 w 2804394"/>
              <a:gd name="connsiteY13" fmla="*/ 464455 h 967614"/>
              <a:gd name="connsiteX14" fmla="*/ 0 w 2804394"/>
              <a:gd name="connsiteY14"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4394" h="967614" fill="none" extrusionOk="0">
                <a:moveTo>
                  <a:pt x="0" y="0"/>
                </a:moveTo>
                <a:cubicBezTo>
                  <a:pt x="287825" y="20780"/>
                  <a:pt x="491269" y="21060"/>
                  <a:pt x="616967" y="0"/>
                </a:cubicBezTo>
                <a:cubicBezTo>
                  <a:pt x="742665" y="-21060"/>
                  <a:pt x="1024954" y="-2292"/>
                  <a:pt x="1205889" y="0"/>
                </a:cubicBezTo>
                <a:cubicBezTo>
                  <a:pt x="1386824" y="2292"/>
                  <a:pt x="1523176" y="-14879"/>
                  <a:pt x="1794812" y="0"/>
                </a:cubicBezTo>
                <a:cubicBezTo>
                  <a:pt x="2066448" y="14879"/>
                  <a:pt x="2171510" y="19687"/>
                  <a:pt x="2271559" y="0"/>
                </a:cubicBezTo>
                <a:cubicBezTo>
                  <a:pt x="2371608" y="-19687"/>
                  <a:pt x="2551246" y="-22081"/>
                  <a:pt x="2804394" y="0"/>
                </a:cubicBezTo>
                <a:cubicBezTo>
                  <a:pt x="2794858" y="110523"/>
                  <a:pt x="2825869" y="284587"/>
                  <a:pt x="2804394" y="493483"/>
                </a:cubicBezTo>
                <a:cubicBezTo>
                  <a:pt x="2782919" y="702379"/>
                  <a:pt x="2792165" y="792583"/>
                  <a:pt x="2804394" y="967614"/>
                </a:cubicBezTo>
                <a:cubicBezTo>
                  <a:pt x="2659925" y="954947"/>
                  <a:pt x="2483264" y="946958"/>
                  <a:pt x="2243515" y="967614"/>
                </a:cubicBezTo>
                <a:cubicBezTo>
                  <a:pt x="2003766" y="988270"/>
                  <a:pt x="1899240" y="956713"/>
                  <a:pt x="1766768" y="967614"/>
                </a:cubicBezTo>
                <a:cubicBezTo>
                  <a:pt x="1634296" y="978515"/>
                  <a:pt x="1425892" y="959868"/>
                  <a:pt x="1290021" y="967614"/>
                </a:cubicBezTo>
                <a:cubicBezTo>
                  <a:pt x="1154150" y="975360"/>
                  <a:pt x="862953" y="975814"/>
                  <a:pt x="701099" y="967614"/>
                </a:cubicBezTo>
                <a:cubicBezTo>
                  <a:pt x="539245" y="959414"/>
                  <a:pt x="148390" y="947013"/>
                  <a:pt x="0" y="967614"/>
                </a:cubicBezTo>
                <a:cubicBezTo>
                  <a:pt x="-15030" y="805837"/>
                  <a:pt x="23815" y="646625"/>
                  <a:pt x="0" y="464455"/>
                </a:cubicBezTo>
                <a:cubicBezTo>
                  <a:pt x="-23815" y="282285"/>
                  <a:pt x="1497" y="125087"/>
                  <a:pt x="0" y="0"/>
                </a:cubicBezTo>
                <a:close/>
              </a:path>
              <a:path w="2804394" h="967614" stroke="0" extrusionOk="0">
                <a:moveTo>
                  <a:pt x="0" y="0"/>
                </a:moveTo>
                <a:cubicBezTo>
                  <a:pt x="214255" y="12286"/>
                  <a:pt x="275844" y="7690"/>
                  <a:pt x="532835" y="0"/>
                </a:cubicBezTo>
                <a:cubicBezTo>
                  <a:pt x="789827" y="-7690"/>
                  <a:pt x="876039" y="-17802"/>
                  <a:pt x="1009582" y="0"/>
                </a:cubicBezTo>
                <a:cubicBezTo>
                  <a:pt x="1143125" y="17802"/>
                  <a:pt x="1330069" y="6958"/>
                  <a:pt x="1626549" y="0"/>
                </a:cubicBezTo>
                <a:cubicBezTo>
                  <a:pt x="1923029" y="-6958"/>
                  <a:pt x="1952340" y="6491"/>
                  <a:pt x="2159383" y="0"/>
                </a:cubicBezTo>
                <a:cubicBezTo>
                  <a:pt x="2366426" y="-6491"/>
                  <a:pt x="2543713" y="28047"/>
                  <a:pt x="2804394" y="0"/>
                </a:cubicBezTo>
                <a:cubicBezTo>
                  <a:pt x="2804371" y="182883"/>
                  <a:pt x="2814892" y="355873"/>
                  <a:pt x="2804394" y="503159"/>
                </a:cubicBezTo>
                <a:cubicBezTo>
                  <a:pt x="2793896" y="650445"/>
                  <a:pt x="2788685" y="742403"/>
                  <a:pt x="2804394" y="967614"/>
                </a:cubicBezTo>
                <a:cubicBezTo>
                  <a:pt x="2531570" y="991807"/>
                  <a:pt x="2356654" y="974236"/>
                  <a:pt x="2243515" y="967614"/>
                </a:cubicBezTo>
                <a:cubicBezTo>
                  <a:pt x="2130376" y="960992"/>
                  <a:pt x="1893725" y="990841"/>
                  <a:pt x="1766768" y="967614"/>
                </a:cubicBezTo>
                <a:cubicBezTo>
                  <a:pt x="1639811" y="944387"/>
                  <a:pt x="1373531" y="963248"/>
                  <a:pt x="1205889" y="967614"/>
                </a:cubicBezTo>
                <a:cubicBezTo>
                  <a:pt x="1038247" y="971980"/>
                  <a:pt x="761972" y="956000"/>
                  <a:pt x="645011" y="967614"/>
                </a:cubicBezTo>
                <a:cubicBezTo>
                  <a:pt x="528050" y="979228"/>
                  <a:pt x="249085" y="941856"/>
                  <a:pt x="0" y="967614"/>
                </a:cubicBezTo>
                <a:cubicBezTo>
                  <a:pt x="23088" y="772204"/>
                  <a:pt x="-3916" y="708864"/>
                  <a:pt x="0" y="464455"/>
                </a:cubicBezTo>
                <a:cubicBezTo>
                  <a:pt x="3916" y="220046"/>
                  <a:pt x="-18693" y="116516"/>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Modell verworfen</a:t>
            </a:r>
          </a:p>
        </p:txBody>
      </p:sp>
    </p:spTree>
    <p:extLst>
      <p:ext uri="{BB962C8B-B14F-4D97-AF65-F5344CB8AC3E}">
        <p14:creationId xmlns:p14="http://schemas.microsoft.com/office/powerpoint/2010/main" val="2150327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Rechteck 9">
            <a:extLst>
              <a:ext uri="{FF2B5EF4-FFF2-40B4-BE49-F238E27FC236}">
                <a16:creationId xmlns:a16="http://schemas.microsoft.com/office/drawing/2014/main" id="{2639AEE2-3A94-3AF5-B92B-C7B2A55E2F40}"/>
              </a:ext>
            </a:extLst>
          </p:cNvPr>
          <p:cNvSpPr/>
          <p:nvPr/>
        </p:nvSpPr>
        <p:spPr>
          <a:xfrm>
            <a:off x="2629995" y="6210300"/>
            <a:ext cx="1075230" cy="387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a:extLst>
              <a:ext uri="{FF2B5EF4-FFF2-40B4-BE49-F238E27FC236}">
                <a16:creationId xmlns:a16="http://schemas.microsoft.com/office/drawing/2014/main" id="{47B1195B-B415-1246-E33E-CB255236F5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81926" y="954853"/>
            <a:ext cx="7428147" cy="5755133"/>
          </a:xfrm>
          <a:prstGeom prst="rect">
            <a:avLst/>
          </a:prstGeom>
        </p:spPr>
      </p:pic>
    </p:spTree>
    <p:extLst>
      <p:ext uri="{BB962C8B-B14F-4D97-AF65-F5344CB8AC3E}">
        <p14:creationId xmlns:p14="http://schemas.microsoft.com/office/powerpoint/2010/main" val="3684482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Blender Gebäudemodell und </a:t>
            </a:r>
            <a:r>
              <a:rPr lang="de-DE" b="1" dirty="0" err="1"/>
              <a:t>PathMesh</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pic>
        <p:nvPicPr>
          <p:cNvPr id="7" name="Grafik 6">
            <a:extLst>
              <a:ext uri="{FF2B5EF4-FFF2-40B4-BE49-F238E27FC236}">
                <a16:creationId xmlns:a16="http://schemas.microsoft.com/office/drawing/2014/main" id="{78DC1B55-2146-5A10-A02C-A1C4CFC8248A}"/>
              </a:ext>
            </a:extLst>
          </p:cNvPr>
          <p:cNvPicPr>
            <a:picLocks noChangeAspect="1"/>
          </p:cNvPicPr>
          <p:nvPr/>
        </p:nvPicPr>
        <p:blipFill>
          <a:blip r:embed="rId4"/>
          <a:stretch>
            <a:fillRect/>
          </a:stretch>
        </p:blipFill>
        <p:spPr>
          <a:xfrm>
            <a:off x="8757893" y="3407988"/>
            <a:ext cx="3284431" cy="3232572"/>
          </a:xfrm>
          <a:prstGeom prst="rect">
            <a:avLst/>
          </a:prstGeom>
        </p:spPr>
      </p:pic>
    </p:spTree>
    <p:extLst>
      <p:ext uri="{BB962C8B-B14F-4D97-AF65-F5344CB8AC3E}">
        <p14:creationId xmlns:p14="http://schemas.microsoft.com/office/powerpoint/2010/main" val="1414268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PathMesh</a:t>
            </a:r>
            <a:r>
              <a:rPr lang="de-DE" b="1" dirty="0"/>
              <a:t>  mit Vertex-Indizes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ext, Licht, dunkel enthält.&#10;&#10;Automatisch generierte Beschreibung">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104" y="990505"/>
            <a:ext cx="9805791" cy="5650055"/>
          </a:xfrm>
          <a:prstGeom prst="rect">
            <a:avLst/>
          </a:prstGeom>
        </p:spPr>
      </p:pic>
    </p:spTree>
    <p:extLst>
      <p:ext uri="{BB962C8B-B14F-4D97-AF65-F5344CB8AC3E}">
        <p14:creationId xmlns:p14="http://schemas.microsoft.com/office/powerpoint/2010/main" val="3453526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Export als ?</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6" t="1217" r="43157" b="1"/>
          <a:stretch/>
        </p:blipFill>
        <p:spPr>
          <a:xfrm>
            <a:off x="521459" y="1439892"/>
            <a:ext cx="1653409" cy="4223260"/>
          </a:xfrm>
          <a:prstGeom prst="rect">
            <a:avLst/>
          </a:prstGeom>
        </p:spPr>
      </p:pic>
      <p:pic>
        <p:nvPicPr>
          <p:cNvPr id="5" name="Grafik 4">
            <a:extLst>
              <a:ext uri="{FF2B5EF4-FFF2-40B4-BE49-F238E27FC236}">
                <a16:creationId xmlns:a16="http://schemas.microsoft.com/office/drawing/2014/main" id="{5391EC2D-49CD-7212-85CC-C8FAD2A9B454}"/>
              </a:ext>
            </a:extLst>
          </p:cNvPr>
          <p:cNvPicPr>
            <a:picLocks noChangeAspect="1"/>
          </p:cNvPicPr>
          <p:nvPr/>
        </p:nvPicPr>
        <p:blipFill rotWithShape="1">
          <a:blip r:embed="rId4"/>
          <a:srcRect l="1730" t="-78"/>
          <a:stretch/>
        </p:blipFill>
        <p:spPr>
          <a:xfrm>
            <a:off x="3403449" y="1439892"/>
            <a:ext cx="1604659" cy="4224500"/>
          </a:xfrm>
          <a:prstGeom prst="rect">
            <a:avLst/>
          </a:prstGeom>
        </p:spPr>
      </p:pic>
      <p:sp>
        <p:nvSpPr>
          <p:cNvPr id="6" name="Textfeld 5">
            <a:extLst>
              <a:ext uri="{FF2B5EF4-FFF2-40B4-BE49-F238E27FC236}">
                <a16:creationId xmlns:a16="http://schemas.microsoft.com/office/drawing/2014/main" id="{85DEA1BD-ED2E-927F-A3C8-DD84ED41D823}"/>
              </a:ext>
            </a:extLst>
          </p:cNvPr>
          <p:cNvSpPr txBox="1"/>
          <p:nvPr/>
        </p:nvSpPr>
        <p:spPr>
          <a:xfrm>
            <a:off x="990753" y="6216604"/>
            <a:ext cx="535724" cy="369332"/>
          </a:xfrm>
          <a:prstGeom prst="rect">
            <a:avLst/>
          </a:prstGeom>
          <a:noFill/>
        </p:spPr>
        <p:txBody>
          <a:bodyPr wrap="none" rtlCol="0">
            <a:spAutoFit/>
          </a:bodyPr>
          <a:lstStyle/>
          <a:p>
            <a:r>
              <a:rPr lang="de-DE" dirty="0"/>
              <a:t>OBJ</a:t>
            </a:r>
          </a:p>
        </p:txBody>
      </p:sp>
      <p:sp>
        <p:nvSpPr>
          <p:cNvPr id="7" name="Textfeld 6">
            <a:extLst>
              <a:ext uri="{FF2B5EF4-FFF2-40B4-BE49-F238E27FC236}">
                <a16:creationId xmlns:a16="http://schemas.microsoft.com/office/drawing/2014/main" id="{A061CF25-76F2-20FE-CFC4-7DAD01763427}"/>
              </a:ext>
            </a:extLst>
          </p:cNvPr>
          <p:cNvSpPr txBox="1"/>
          <p:nvPr/>
        </p:nvSpPr>
        <p:spPr>
          <a:xfrm>
            <a:off x="3789249" y="6216604"/>
            <a:ext cx="530786" cy="369332"/>
          </a:xfrm>
          <a:prstGeom prst="rect">
            <a:avLst/>
          </a:prstGeom>
          <a:noFill/>
        </p:spPr>
        <p:txBody>
          <a:bodyPr wrap="none" rtlCol="0">
            <a:spAutoFit/>
          </a:bodyPr>
          <a:lstStyle/>
          <a:p>
            <a:r>
              <a:rPr lang="de-DE" dirty="0"/>
              <a:t>FBX</a:t>
            </a:r>
          </a:p>
        </p:txBody>
      </p:sp>
      <p:pic>
        <p:nvPicPr>
          <p:cNvPr id="10" name="Grafik 9">
            <a:extLst>
              <a:ext uri="{FF2B5EF4-FFF2-40B4-BE49-F238E27FC236}">
                <a16:creationId xmlns:a16="http://schemas.microsoft.com/office/drawing/2014/main" id="{32E1A2E0-F5DA-225A-233F-12894E3EAF67}"/>
              </a:ext>
            </a:extLst>
          </p:cNvPr>
          <p:cNvPicPr>
            <a:picLocks noChangeAspect="1"/>
          </p:cNvPicPr>
          <p:nvPr/>
        </p:nvPicPr>
        <p:blipFill rotWithShape="1">
          <a:blip r:embed="rId5"/>
          <a:srcRect l="768" t="925"/>
          <a:stretch/>
        </p:blipFill>
        <p:spPr>
          <a:xfrm>
            <a:off x="5749009" y="2462213"/>
            <a:ext cx="2606947" cy="2012831"/>
          </a:xfrm>
          <a:prstGeom prst="rect">
            <a:avLst/>
          </a:prstGeom>
        </p:spPr>
      </p:pic>
      <p:sp>
        <p:nvSpPr>
          <p:cNvPr id="11" name="Textfeld 10">
            <a:extLst>
              <a:ext uri="{FF2B5EF4-FFF2-40B4-BE49-F238E27FC236}">
                <a16:creationId xmlns:a16="http://schemas.microsoft.com/office/drawing/2014/main" id="{F828B2D3-48EF-6BA6-1B15-A912F9CDC123}"/>
              </a:ext>
            </a:extLst>
          </p:cNvPr>
          <p:cNvSpPr txBox="1"/>
          <p:nvPr/>
        </p:nvSpPr>
        <p:spPr>
          <a:xfrm>
            <a:off x="6616975" y="6216604"/>
            <a:ext cx="498855" cy="369332"/>
          </a:xfrm>
          <a:prstGeom prst="rect">
            <a:avLst/>
          </a:prstGeom>
          <a:noFill/>
        </p:spPr>
        <p:txBody>
          <a:bodyPr wrap="none" rtlCol="0">
            <a:spAutoFit/>
          </a:bodyPr>
          <a:lstStyle/>
          <a:p>
            <a:r>
              <a:rPr lang="de-DE" dirty="0"/>
              <a:t>STL</a:t>
            </a:r>
          </a:p>
        </p:txBody>
      </p:sp>
      <p:pic>
        <p:nvPicPr>
          <p:cNvPr id="13" name="Grafik 12">
            <a:extLst>
              <a:ext uri="{FF2B5EF4-FFF2-40B4-BE49-F238E27FC236}">
                <a16:creationId xmlns:a16="http://schemas.microsoft.com/office/drawing/2014/main" id="{FA83864A-E4B6-FD85-2715-BEB8D1B1E8BC}"/>
              </a:ext>
            </a:extLst>
          </p:cNvPr>
          <p:cNvPicPr>
            <a:picLocks noChangeAspect="1"/>
          </p:cNvPicPr>
          <p:nvPr/>
        </p:nvPicPr>
        <p:blipFill rotWithShape="1">
          <a:blip r:embed="rId6"/>
          <a:srcRect l="329" t="872" b="-1"/>
          <a:stretch/>
        </p:blipFill>
        <p:spPr>
          <a:xfrm>
            <a:off x="8867553" y="2462213"/>
            <a:ext cx="2883694" cy="2138554"/>
          </a:xfrm>
          <a:prstGeom prst="rect">
            <a:avLst/>
          </a:prstGeom>
        </p:spPr>
      </p:pic>
      <p:sp>
        <p:nvSpPr>
          <p:cNvPr id="14" name="Textfeld 13">
            <a:extLst>
              <a:ext uri="{FF2B5EF4-FFF2-40B4-BE49-F238E27FC236}">
                <a16:creationId xmlns:a16="http://schemas.microsoft.com/office/drawing/2014/main" id="{76B77184-E247-1327-E988-A4353D7F3EC4}"/>
              </a:ext>
            </a:extLst>
          </p:cNvPr>
          <p:cNvSpPr txBox="1"/>
          <p:nvPr/>
        </p:nvSpPr>
        <p:spPr>
          <a:xfrm>
            <a:off x="10227247" y="6216604"/>
            <a:ext cx="494431" cy="369332"/>
          </a:xfrm>
          <a:prstGeom prst="rect">
            <a:avLst/>
          </a:prstGeom>
          <a:noFill/>
        </p:spPr>
        <p:txBody>
          <a:bodyPr wrap="none" rtlCol="0">
            <a:spAutoFit/>
          </a:bodyPr>
          <a:lstStyle/>
          <a:p>
            <a:r>
              <a:rPr lang="de-DE" dirty="0"/>
              <a:t>PLY</a:t>
            </a:r>
          </a:p>
        </p:txBody>
      </p:sp>
      <p:sp>
        <p:nvSpPr>
          <p:cNvPr id="15" name="Textfeld 14">
            <a:extLst>
              <a:ext uri="{FF2B5EF4-FFF2-40B4-BE49-F238E27FC236}">
                <a16:creationId xmlns:a16="http://schemas.microsoft.com/office/drawing/2014/main" id="{06623C2E-74DA-F53B-5E28-AFF5B31E5741}"/>
              </a:ext>
            </a:extLst>
          </p:cNvPr>
          <p:cNvSpPr txBox="1"/>
          <p:nvPr/>
        </p:nvSpPr>
        <p:spPr>
          <a:xfrm>
            <a:off x="2423123" y="6216604"/>
            <a:ext cx="435312" cy="369332"/>
          </a:xfrm>
          <a:prstGeom prst="rect">
            <a:avLst/>
          </a:prstGeom>
          <a:noFill/>
        </p:spPr>
        <p:txBody>
          <a:bodyPr wrap="none" rtlCol="0">
            <a:spAutoFit/>
          </a:bodyPr>
          <a:lstStyle/>
          <a:p>
            <a:r>
              <a:rPr lang="de-DE" dirty="0">
                <a:solidFill>
                  <a:srgbClr val="FF0000"/>
                </a:solidFill>
              </a:rPr>
              <a:t>vs.</a:t>
            </a:r>
          </a:p>
        </p:txBody>
      </p:sp>
      <p:sp>
        <p:nvSpPr>
          <p:cNvPr id="16" name="Textfeld 15">
            <a:extLst>
              <a:ext uri="{FF2B5EF4-FFF2-40B4-BE49-F238E27FC236}">
                <a16:creationId xmlns:a16="http://schemas.microsoft.com/office/drawing/2014/main" id="{5441C000-CFC3-5F31-C6DF-118BD1541B14}"/>
              </a:ext>
            </a:extLst>
          </p:cNvPr>
          <p:cNvSpPr txBox="1"/>
          <p:nvPr/>
        </p:nvSpPr>
        <p:spPr>
          <a:xfrm>
            <a:off x="5313697" y="6216604"/>
            <a:ext cx="435312" cy="369332"/>
          </a:xfrm>
          <a:prstGeom prst="rect">
            <a:avLst/>
          </a:prstGeom>
          <a:noFill/>
        </p:spPr>
        <p:txBody>
          <a:bodyPr wrap="none" rtlCol="0">
            <a:spAutoFit/>
          </a:bodyPr>
          <a:lstStyle/>
          <a:p>
            <a:r>
              <a:rPr lang="de-DE" dirty="0">
                <a:solidFill>
                  <a:srgbClr val="FF0000"/>
                </a:solidFill>
              </a:rPr>
              <a:t>vs.</a:t>
            </a:r>
          </a:p>
        </p:txBody>
      </p:sp>
      <p:sp>
        <p:nvSpPr>
          <p:cNvPr id="17" name="Textfeld 16">
            <a:extLst>
              <a:ext uri="{FF2B5EF4-FFF2-40B4-BE49-F238E27FC236}">
                <a16:creationId xmlns:a16="http://schemas.microsoft.com/office/drawing/2014/main" id="{DDE073D5-1257-36E4-1F82-A347EDC8DF1C}"/>
              </a:ext>
            </a:extLst>
          </p:cNvPr>
          <p:cNvSpPr txBox="1"/>
          <p:nvPr/>
        </p:nvSpPr>
        <p:spPr>
          <a:xfrm>
            <a:off x="8453882" y="6213219"/>
            <a:ext cx="435312" cy="369332"/>
          </a:xfrm>
          <a:prstGeom prst="rect">
            <a:avLst/>
          </a:prstGeom>
          <a:noFill/>
        </p:spPr>
        <p:txBody>
          <a:bodyPr wrap="none" rtlCol="0">
            <a:spAutoFit/>
          </a:bodyPr>
          <a:lstStyle/>
          <a:p>
            <a:r>
              <a:rPr lang="de-DE" dirty="0">
                <a:solidFill>
                  <a:srgbClr val="FF0000"/>
                </a:solidFill>
              </a:rPr>
              <a:t>vs.</a:t>
            </a:r>
          </a:p>
        </p:txBody>
      </p:sp>
    </p:spTree>
    <p:extLst>
      <p:ext uri="{BB962C8B-B14F-4D97-AF65-F5344CB8AC3E}">
        <p14:creationId xmlns:p14="http://schemas.microsoft.com/office/powerpoint/2010/main" val="408703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Import der Daten als </a:t>
            </a:r>
            <a:r>
              <a:rPr lang="de-DE" b="1" dirty="0" err="1"/>
              <a:t>PathMesh</a:t>
            </a:r>
            <a:r>
              <a:rPr lang="de-DE" b="1" dirty="0"/>
              <a:t> Point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dirty="0"/>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7" t="1217" b="1"/>
          <a:stretch/>
        </p:blipFill>
        <p:spPr>
          <a:xfrm>
            <a:off x="2617100" y="1439892"/>
            <a:ext cx="2921581" cy="4223260"/>
          </a:xfrm>
          <a:prstGeom prst="rect">
            <a:avLst/>
          </a:prstGeom>
        </p:spPr>
      </p:pic>
      <p:sp>
        <p:nvSpPr>
          <p:cNvPr id="8" name="Pfeil: nach rechts 7">
            <a:extLst>
              <a:ext uri="{FF2B5EF4-FFF2-40B4-BE49-F238E27FC236}">
                <a16:creationId xmlns:a16="http://schemas.microsoft.com/office/drawing/2014/main" id="{22BABC98-B83F-5C14-1825-AE942D119BD2}"/>
              </a:ext>
            </a:extLst>
          </p:cNvPr>
          <p:cNvSpPr/>
          <p:nvPr/>
        </p:nvSpPr>
        <p:spPr>
          <a:xfrm>
            <a:off x="5585655" y="3184227"/>
            <a:ext cx="1112315" cy="55096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pic>
        <p:nvPicPr>
          <p:cNvPr id="2" name="Grafik 1">
            <a:extLst>
              <a:ext uri="{FF2B5EF4-FFF2-40B4-BE49-F238E27FC236}">
                <a16:creationId xmlns:a16="http://schemas.microsoft.com/office/drawing/2014/main" id="{B92EBB24-89E0-50F7-E5BA-9EDE2DC22302}"/>
              </a:ext>
            </a:extLst>
          </p:cNvPr>
          <p:cNvPicPr>
            <a:picLocks noChangeAspect="1"/>
          </p:cNvPicPr>
          <p:nvPr/>
        </p:nvPicPr>
        <p:blipFill rotWithShape="1">
          <a:blip r:embed="rId4">
            <a:extLst>
              <a:ext uri="{28A0092B-C50C-407E-A947-70E740481C1C}">
                <a14:useLocalDpi xmlns:a14="http://schemas.microsoft.com/office/drawing/2010/main" val="0"/>
              </a:ext>
            </a:extLst>
          </a:blip>
          <a:srcRect l="42305" t="24314" r="39097" b="50729"/>
          <a:stretch/>
        </p:blipFill>
        <p:spPr>
          <a:xfrm>
            <a:off x="7482700" y="2771189"/>
            <a:ext cx="1871663" cy="1404918"/>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90145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importPathMesh</a:t>
            </a:r>
            <a:r>
              <a:rPr lang="de-DE" b="1" dirty="0"/>
              <a:t>() Pseudocode</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003273"/>
            <a:ext cx="5840193" cy="552850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function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importPathMesh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objString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ObjInStringKonvertieren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objSting.inStringArraySplitten</a:t>
            </a:r>
            <a:r>
              <a:rPr lang="de-DE" sz="1400" dirty="0">
                <a:latin typeface="Calibri" panose="020F0502020204030204" pitchFamily="34" charset="0"/>
                <a:ea typeface="Calibri" panose="020F0502020204030204" pitchFamily="34" charset="0"/>
                <a:cs typeface="Mangal" panose="02040503050203030202" pitchFamily="18" charset="0"/>
              </a:rPr>
              <a:t>(„\n“)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punkteUndEdgeData</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punktDatenInPathMeshPoints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punkteUndEdgeData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pathMeshPonts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punktDatenInPathMeshPoints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for</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 in </a:t>
            </a:r>
            <a:r>
              <a:rPr lang="de-DE" sz="1400" dirty="0" err="1">
                <a:effectLst/>
                <a:latin typeface="Calibri" panose="020F0502020204030204" pitchFamily="34" charset="0"/>
                <a:ea typeface="Calibri" panose="020F0502020204030204" pitchFamily="34" charset="0"/>
                <a:cs typeface="Mangal" panose="02040503050203030202" pitchFamily="18" charset="0"/>
              </a:rPr>
              <a:t>string</a:t>
            </a:r>
            <a:r>
              <a:rPr lang="de-DE" sz="1400" dirty="0">
                <a:effectLst/>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„v“){</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a:effectLst/>
                <a:latin typeface="Calibri" panose="020F0502020204030204" pitchFamily="34" charset="0"/>
                <a:ea typeface="Calibri" panose="020F0502020204030204" pitchFamily="34" charset="0"/>
                <a:cs typeface="Mangal" panose="02040503050203030202" pitchFamily="18" charset="0"/>
              </a:rPr>
              <a:t>neuer </a:t>
            </a:r>
            <a:r>
              <a:rPr lang="de-DE" sz="1400" dirty="0" err="1">
                <a:effectLst/>
                <a:latin typeface="Calibri" panose="020F0502020204030204" pitchFamily="34" charset="0"/>
                <a:ea typeface="Calibri" panose="020F0502020204030204" pitchFamily="34" charset="0"/>
                <a:cs typeface="Mangal" panose="02040503050203030202" pitchFamily="18" charset="0"/>
              </a:rPr>
              <a:t>PathMeshPont</a:t>
            </a:r>
            <a:r>
              <a:rPr lang="de-DE" sz="1400" dirty="0">
                <a:latin typeface="Calibri" panose="020F0502020204030204" pitchFamily="34" charset="0"/>
                <a:ea typeface="Calibri" panose="020F0502020204030204" pitchFamily="34" charset="0"/>
                <a:cs typeface="Mangal" panose="02040503050203030202" pitchFamily="18" charset="0"/>
              </a:rPr>
              <a:t>(index-1, </a:t>
            </a:r>
            <a:r>
              <a:rPr lang="de-DE" sz="1400" dirty="0" err="1">
                <a:latin typeface="Calibri" panose="020F0502020204030204" pitchFamily="34" charset="0"/>
                <a:ea typeface="Calibri" panose="020F0502020204030204" pitchFamily="34" charset="0"/>
                <a:cs typeface="Mangal" panose="02040503050203030202" pitchFamily="18" charset="0"/>
              </a:rPr>
              <a:t>koordinaten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4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„l“){</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ersteVertexID</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zweiteVertexID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 (punkt in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(daten in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(punkt.ID in daten gefunden){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erstelle Edge(</a:t>
            </a:r>
            <a:r>
              <a:rPr lang="de-DE" sz="1400" dirty="0" err="1">
                <a:latin typeface="Calibri" panose="020F0502020204030204" pitchFamily="34" charset="0"/>
                <a:ea typeface="Calibri" panose="020F0502020204030204" pitchFamily="34" charset="0"/>
                <a:cs typeface="Mangal" panose="02040503050203030202" pitchFamily="18" charset="0"/>
              </a:rPr>
              <a:t>NachbarPunkt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entfernungBerechnen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0){</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1 oder -1){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aufzug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579480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Algorithmus der Pfadgenerierung A-Star</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4329134"/>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Algorithmus zur Berechnung des Kürzesten Pfades zwischen zwei Punkten bei positiven Gewichtungen</a:t>
            </a:r>
          </a:p>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Elemente: Startpunt, Endpunkt, Liste von </a:t>
            </a:r>
            <a:r>
              <a:rPr lang="de-DE" sz="2000" dirty="0" err="1">
                <a:ea typeface="Calibri" panose="020F0502020204030204" pitchFamily="34" charset="0"/>
                <a:cs typeface="Mangal" panose="02040503050203030202" pitchFamily="18" charset="0"/>
              </a:rPr>
              <a:t>PathMeshpoints</a:t>
            </a:r>
            <a:r>
              <a:rPr lang="de-DE" sz="2000" dirty="0">
                <a:ea typeface="Calibri" panose="020F0502020204030204" pitchFamily="34" charset="0"/>
                <a:cs typeface="Mangal" panose="02040503050203030202" pitchFamily="18" charset="0"/>
              </a:rPr>
              <a:t>, </a:t>
            </a:r>
          </a:p>
          <a:p>
            <a:pPr>
              <a:lnSpc>
                <a:spcPct val="115000"/>
              </a:lnSpc>
              <a:spcAft>
                <a:spcPts val="800"/>
              </a:spcAft>
            </a:pPr>
            <a:r>
              <a:rPr lang="de-DE" sz="2000" dirty="0">
                <a:ea typeface="Calibri" panose="020F0502020204030204" pitchFamily="34" charset="0"/>
                <a:cs typeface="Mangal" panose="02040503050203030202" pitchFamily="18" charset="0"/>
              </a:rPr>
              <a:t>     Position, Letzte Position, </a:t>
            </a:r>
            <a:r>
              <a:rPr lang="de-DE" sz="2000" dirty="0" err="1">
                <a:ea typeface="Calibri" panose="020F0502020204030204" pitchFamily="34" charset="0"/>
                <a:cs typeface="Mangal" panose="02040503050203030202" pitchFamily="18" charset="0"/>
              </a:rPr>
              <a:t>EndFlag</a:t>
            </a:r>
            <a:r>
              <a:rPr lang="de-DE" sz="2000" dirty="0">
                <a:ea typeface="Calibri" panose="020F0502020204030204" pitchFamily="34" charset="0"/>
                <a:cs typeface="Mangal" panose="02040503050203030202" pitchFamily="18" charset="0"/>
              </a:rPr>
              <a:t> (markieren der Sackgassen)</a:t>
            </a:r>
          </a:p>
          <a:p>
            <a:pPr>
              <a:lnSpc>
                <a:spcPct val="115000"/>
              </a:lnSpc>
              <a:spcAft>
                <a:spcPts val="800"/>
              </a:spcAft>
            </a:pPr>
            <a:r>
              <a:rPr lang="de-DE" sz="2000" dirty="0">
                <a:ea typeface="Calibri" panose="020F0502020204030204" pitchFamily="34" charset="0"/>
                <a:cs typeface="Mangal" panose="02040503050203030202" pitchFamily="18" charset="0"/>
              </a:rPr>
              <a:t>     Funktionen: </a:t>
            </a:r>
            <a:r>
              <a:rPr lang="de-DE" sz="2000" b="0" dirty="0" err="1">
                <a:effectLst/>
              </a:rPr>
              <a:t>calcPrio</a:t>
            </a:r>
            <a:r>
              <a:rPr lang="de-DE" sz="2000" b="0" dirty="0">
                <a:effectLst/>
              </a:rPr>
              <a:t>, </a:t>
            </a:r>
            <a:r>
              <a:rPr lang="de-DE" sz="2000" b="0" dirty="0" err="1">
                <a:effectLst/>
              </a:rPr>
              <a:t>sortPrio</a:t>
            </a:r>
            <a:r>
              <a:rPr lang="de-DE" sz="2000" b="0" dirty="0">
                <a:effectLst/>
              </a:rPr>
              <a:t> (Priorisieren der Nachbarn)</a:t>
            </a:r>
          </a:p>
          <a:p>
            <a:pPr>
              <a:lnSpc>
                <a:spcPct val="115000"/>
              </a:lnSpc>
              <a:spcAft>
                <a:spcPts val="800"/>
              </a:spcAft>
            </a:pPr>
            <a:endParaRPr lang="de-DE" sz="2000" dirty="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Probleme ei der Umsetzung:</a:t>
            </a:r>
          </a:p>
          <a:p>
            <a:pPr marL="742950" lvl="1"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Sackgassen werden nicht richtig erkannt</a:t>
            </a:r>
          </a:p>
          <a:p>
            <a:pPr marL="742950" lvl="1"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Der Weg wird gefunden, da aber so viele Knoten betrachtet werden fehlt die Nachverfolgung des kürzesten</a:t>
            </a:r>
            <a:endParaRPr lang="de-DE" sz="2000" dirty="0">
              <a:effectLst/>
              <a:ea typeface="Calibri" panose="020F0502020204030204" pitchFamily="34" charset="0"/>
              <a:cs typeface="Mangal" panose="02040503050203030202" pitchFamily="18" charset="0"/>
            </a:endParaRPr>
          </a:p>
        </p:txBody>
      </p:sp>
      <p:pic>
        <p:nvPicPr>
          <p:cNvPr id="4" name="Grafik 3">
            <a:extLst>
              <a:ext uri="{FF2B5EF4-FFF2-40B4-BE49-F238E27FC236}">
                <a16:creationId xmlns:a16="http://schemas.microsoft.com/office/drawing/2014/main" id="{C39E1A26-8FF2-487F-7F30-E60AE0A15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2999" y="2365442"/>
            <a:ext cx="2000250" cy="2000250"/>
          </a:xfrm>
          <a:prstGeom prst="rect">
            <a:avLst/>
          </a:prstGeom>
          <a:ln>
            <a:solidFill>
              <a:schemeClr val="tx1"/>
            </a:solidFill>
          </a:ln>
        </p:spPr>
      </p:pic>
      <p:sp>
        <p:nvSpPr>
          <p:cNvPr id="5" name="Textfeld 4">
            <a:extLst>
              <a:ext uri="{FF2B5EF4-FFF2-40B4-BE49-F238E27FC236}">
                <a16:creationId xmlns:a16="http://schemas.microsoft.com/office/drawing/2014/main" id="{F18CEA72-DE7E-4D97-0A6D-C49E00CD441A}"/>
              </a:ext>
            </a:extLst>
          </p:cNvPr>
          <p:cNvSpPr txBox="1"/>
          <p:nvPr/>
        </p:nvSpPr>
        <p:spPr>
          <a:xfrm>
            <a:off x="8269077" y="4365692"/>
            <a:ext cx="2018109" cy="276999"/>
          </a:xfrm>
          <a:prstGeom prst="rect">
            <a:avLst/>
          </a:prstGeom>
          <a:noFill/>
        </p:spPr>
        <p:txBody>
          <a:bodyPr wrap="square" rtlCol="0">
            <a:spAutoFit/>
          </a:bodyPr>
          <a:lstStyle/>
          <a:p>
            <a:r>
              <a:rPr lang="de-DE" sz="1200" dirty="0"/>
              <a:t>Abb.: A* </a:t>
            </a:r>
            <a:r>
              <a:rPr lang="de-DE" sz="1200" dirty="0" err="1"/>
              <a:t>progress</a:t>
            </a:r>
            <a:r>
              <a:rPr lang="de-DE" sz="1200" dirty="0"/>
              <a:t> </a:t>
            </a:r>
            <a:r>
              <a:rPr lang="de-DE" sz="1200" dirty="0" err="1"/>
              <a:t>animation</a:t>
            </a:r>
            <a:endParaRPr lang="de-DE" sz="1200" dirty="0"/>
          </a:p>
        </p:txBody>
      </p:sp>
    </p:spTree>
    <p:extLst>
      <p:ext uri="{BB962C8B-B14F-4D97-AF65-F5344CB8AC3E}">
        <p14:creationId xmlns:p14="http://schemas.microsoft.com/office/powerpoint/2010/main" val="3494981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Pathfinding</a:t>
            </a:r>
            <a:r>
              <a:rPr lang="de-DE" b="1" dirty="0"/>
              <a:t> in Three.js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128257"/>
            <a:ext cx="5840193" cy="54952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%Evaluation ob Treppe oder Aufzug</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 Treppe nehmen) {</a:t>
            </a:r>
            <a:r>
              <a:rPr lang="de-DE" sz="1400" dirty="0" err="1">
                <a:latin typeface="Calibri" panose="020F0502020204030204" pitchFamily="34" charset="0"/>
                <a:ea typeface="Calibri" panose="020F0502020204030204" pitchFamily="34" charset="0"/>
                <a:cs typeface="Mangal" panose="02040503050203030202" pitchFamily="18" charset="0"/>
              </a:rPr>
              <a:t>element.stairs</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(keinen Aufzug nehmen) {</a:t>
            </a:r>
            <a:r>
              <a:rPr lang="de-DE" sz="1400" dirty="0" err="1">
                <a:latin typeface="Calibri" panose="020F0502020204030204" pitchFamily="34" charset="0"/>
                <a:ea typeface="Calibri" panose="020F0502020204030204" pitchFamily="34" charset="0"/>
                <a:cs typeface="Mangal" panose="02040503050203030202" pitchFamily="18" charset="0"/>
              </a:rPr>
              <a:t>element.elevator</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startPoint.depth</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while</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%Tiefe der benachbarte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um eins erhöhen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setDepth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currentLoc.edges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currentLoc.depth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(nur eine Edge)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aktuellen Punkt als Sackgasse </a:t>
            </a:r>
            <a:r>
              <a:rPr lang="de-DE" sz="1400" dirty="0" err="1">
                <a:latin typeface="Calibri" panose="020F0502020204030204" pitchFamily="34" charset="0"/>
                <a:ea typeface="Calibri" panose="020F0502020204030204" pitchFamily="34" charset="0"/>
                <a:cs typeface="Mangal" panose="02040503050203030202" pitchFamily="18" charset="0"/>
              </a:rPr>
              <a:t>makieren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zum vorherigen Punkt zurückkehren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Kalkulation der Priorität anhand der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Sortierung der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nach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ausführen </a:t>
            </a:r>
            <a:r>
              <a:rPr lang="de-DE" sz="1400" dirty="0" err="1">
                <a:latin typeface="Calibri" panose="020F0502020204030204" pitchFamily="34" charset="0"/>
                <a:ea typeface="Calibri" panose="020F0502020204030204" pitchFamily="34" charset="0"/>
                <a:cs typeface="Mangal" panose="02040503050203030202" pitchFamily="18" charset="0"/>
              </a:rPr>
              <a:t>calcPrio</a:t>
            </a:r>
            <a:r>
              <a:rPr lang="de-DE" sz="1400" dirty="0">
                <a:latin typeface="Calibri" panose="020F0502020204030204" pitchFamily="34" charset="0"/>
                <a:ea typeface="Calibri" panose="020F0502020204030204" pitchFamily="34" charset="0"/>
                <a:cs typeface="Mangal" panose="02040503050203030202" pitchFamily="18" charset="0"/>
              </a:rPr>
              <a:t> und </a:t>
            </a:r>
            <a:r>
              <a:rPr lang="de-DE" sz="1400" dirty="0" err="1">
                <a:latin typeface="Calibri" panose="020F0502020204030204" pitchFamily="34" charset="0"/>
                <a:ea typeface="Calibri" panose="020F0502020204030204" pitchFamily="34" charset="0"/>
                <a:cs typeface="Mangal" panose="02040503050203030202" pitchFamily="18" charset="0"/>
              </a:rPr>
              <a:t>sortPrio</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200" dirty="0">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%Suchen der neuen/nächsten Edge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 Edge die kein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und eine höhere Tiefe hat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undefined</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&amp;</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gehe zur vorherigen Edge, erkennbar an der Tiefe-1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newPoint</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}Ende </a:t>
            </a:r>
            <a:r>
              <a:rPr lang="de-DE" sz="1400" dirty="0" err="1">
                <a:latin typeface="Calibri" panose="020F0502020204030204" pitchFamily="34" charset="0"/>
                <a:ea typeface="Calibri" panose="020F0502020204030204" pitchFamily="34" charset="0"/>
                <a:cs typeface="Mangal" panose="02040503050203030202" pitchFamily="18" charset="0"/>
              </a:rPr>
              <a:t>while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%kürzesten Pfad ausgeben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getPath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zurücksetzen von </a:t>
            </a:r>
            <a:r>
              <a:rPr lang="de-DE" sz="1400" dirty="0" err="1">
                <a:latin typeface="Calibri" panose="020F0502020204030204" pitchFamily="34" charset="0"/>
                <a:ea typeface="Calibri" panose="020F0502020204030204" pitchFamily="34" charset="0"/>
                <a:cs typeface="Mangal" panose="02040503050203030202" pitchFamily="18" charset="0"/>
              </a:rPr>
              <a:t>Prio</a:t>
            </a:r>
            <a:r>
              <a:rPr lang="de-DE" sz="1400" dirty="0">
                <a:latin typeface="Calibri" panose="020F0502020204030204" pitchFamily="34" charset="0"/>
                <a:ea typeface="Calibri" panose="020F0502020204030204" pitchFamily="34" charset="0"/>
                <a:cs typeface="Mangal" panose="02040503050203030202" pitchFamily="18" charset="0"/>
              </a:rPr>
              <a:t>, Tiefe und </a:t>
            </a:r>
            <a:r>
              <a:rPr lang="de-DE" sz="1400" dirty="0" err="1">
                <a:latin typeface="Calibri" panose="020F0502020204030204" pitchFamily="34" charset="0"/>
                <a:ea typeface="Calibri" panose="020F0502020204030204" pitchFamily="34" charset="0"/>
                <a:cs typeface="Mangal" panose="02040503050203030202" pitchFamily="18" charset="0"/>
              </a:rPr>
              <a:t>EndFlags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2608060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(mit Treppen und </a:t>
            </a:r>
            <a:r>
              <a:rPr lang="de-DE" b="1" dirty="0" err="1"/>
              <a:t>Fahstühle</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spTree>
    <p:extLst>
      <p:ext uri="{BB962C8B-B14F-4D97-AF65-F5344CB8AC3E}">
        <p14:creationId xmlns:p14="http://schemas.microsoft.com/office/powerpoint/2010/main" val="656504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1341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dirty="0"/>
              <a:t>Domänenmodell</a:t>
            </a:r>
            <a:endParaRPr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34A15DF5-3FAF-97D9-A6C7-F8EAB57C426F}"/>
              </a:ext>
            </a:extLst>
          </p:cNvPr>
          <p:cNvPicPr>
            <a:picLocks noChangeAspect="1"/>
          </p:cNvPicPr>
          <p:nvPr/>
        </p:nvPicPr>
        <p:blipFill rotWithShape="1">
          <a:blip r:embed="rId3"/>
          <a:srcRect t="8857"/>
          <a:stretch/>
        </p:blipFill>
        <p:spPr>
          <a:xfrm>
            <a:off x="-34854" y="969292"/>
            <a:ext cx="12074184" cy="5015419"/>
          </a:xfrm>
          <a:prstGeom prst="rect">
            <a:avLst/>
          </a:prstGeom>
        </p:spPr>
      </p:pic>
      <p:pic>
        <p:nvPicPr>
          <p:cNvPr id="8" name="Grafik 7">
            <a:extLst>
              <a:ext uri="{FF2B5EF4-FFF2-40B4-BE49-F238E27FC236}">
                <a16:creationId xmlns:a16="http://schemas.microsoft.com/office/drawing/2014/main" id="{B0D91D5A-60D2-E087-CE2D-316B064AC2FA}"/>
              </a:ext>
            </a:extLst>
          </p:cNvPr>
          <p:cNvPicPr>
            <a:picLocks noChangeAspect="1"/>
          </p:cNvPicPr>
          <p:nvPr/>
        </p:nvPicPr>
        <p:blipFill rotWithShape="1">
          <a:blip r:embed="rId4">
            <a:extLst>
              <a:ext uri="{28A0092B-C50C-407E-A947-70E740481C1C}">
                <a14:useLocalDpi xmlns:a14="http://schemas.microsoft.com/office/drawing/2010/main" val="0"/>
              </a:ext>
            </a:extLst>
          </a:blip>
          <a:srcRect l="3293" t="87430" r="64781" b="3902"/>
          <a:stretch/>
        </p:blipFill>
        <p:spPr>
          <a:xfrm>
            <a:off x="423607" y="5765521"/>
            <a:ext cx="4103532" cy="62821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(nur Treppen)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4"/>
          </a:xfrm>
          <a:prstGeom prst="rect">
            <a:avLst/>
          </a:prstGeom>
        </p:spPr>
      </p:pic>
    </p:spTree>
    <p:extLst>
      <p:ext uri="{BB962C8B-B14F-4D97-AF65-F5344CB8AC3E}">
        <p14:creationId xmlns:p14="http://schemas.microsoft.com/office/powerpoint/2010/main" val="2340023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Selektion von Teilen des 3D-Modells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6" name="Grafik 5" descr="Ein Bild, das Text enthält.&#10;&#10;Automatisch generierte Beschreibung">
            <a:extLst>
              <a:ext uri="{FF2B5EF4-FFF2-40B4-BE49-F238E27FC236}">
                <a16:creationId xmlns:a16="http://schemas.microsoft.com/office/drawing/2014/main" id="{257DAAC1-07DE-0262-2BDC-DAECA298F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152" y="1160859"/>
            <a:ext cx="7487695" cy="5029902"/>
          </a:xfrm>
          <a:prstGeom prst="rect">
            <a:avLst/>
          </a:prstGeom>
        </p:spPr>
      </p:pic>
    </p:spTree>
    <p:extLst>
      <p:ext uri="{BB962C8B-B14F-4D97-AF65-F5344CB8AC3E}">
        <p14:creationId xmlns:p14="http://schemas.microsoft.com/office/powerpoint/2010/main" val="4089761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Warum </a:t>
            </a:r>
            <a:r>
              <a:rPr lang="de-DE" b="1" dirty="0" err="1"/>
              <a:t>React</a:t>
            </a:r>
            <a:r>
              <a:rPr lang="de-DE" b="1" dirty="0"/>
              <a:t> </a:t>
            </a:r>
            <a:r>
              <a:rPr lang="de-DE" b="1" dirty="0" err="1"/>
              <a:t>Js</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pSp>
        <p:nvGrpSpPr>
          <p:cNvPr id="8" name="Gruppieren 7">
            <a:extLst>
              <a:ext uri="{FF2B5EF4-FFF2-40B4-BE49-F238E27FC236}">
                <a16:creationId xmlns:a16="http://schemas.microsoft.com/office/drawing/2014/main" id="{0CC965E8-9A13-6C67-DBAC-9DB274A257DC}"/>
              </a:ext>
            </a:extLst>
          </p:cNvPr>
          <p:cNvGrpSpPr/>
          <p:nvPr/>
        </p:nvGrpSpPr>
        <p:grpSpPr>
          <a:xfrm>
            <a:off x="3183802" y="1263045"/>
            <a:ext cx="5824396" cy="4617154"/>
            <a:chOff x="3068836" y="1160859"/>
            <a:chExt cx="5824396" cy="4617154"/>
          </a:xfrm>
        </p:grpSpPr>
        <p:pic>
          <p:nvPicPr>
            <p:cNvPr id="5" name="Grafik 4">
              <a:extLst>
                <a:ext uri="{FF2B5EF4-FFF2-40B4-BE49-F238E27FC236}">
                  <a16:creationId xmlns:a16="http://schemas.microsoft.com/office/drawing/2014/main" id="{3A81D7BB-6EEA-1115-32E3-EE5CE4D28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087" y="1160859"/>
              <a:ext cx="3251895" cy="1091986"/>
            </a:xfrm>
            <a:prstGeom prst="rect">
              <a:avLst/>
            </a:prstGeom>
          </p:spPr>
        </p:pic>
        <p:pic>
          <p:nvPicPr>
            <p:cNvPr id="7" name="Grafik 6">
              <a:extLst>
                <a:ext uri="{FF2B5EF4-FFF2-40B4-BE49-F238E27FC236}">
                  <a16:creationId xmlns:a16="http://schemas.microsoft.com/office/drawing/2014/main" id="{F33A7AD2-0961-933D-46FF-BAD724997A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8836" y="2598484"/>
              <a:ext cx="5824396" cy="3179529"/>
            </a:xfrm>
            <a:prstGeom prst="rect">
              <a:avLst/>
            </a:prstGeom>
          </p:spPr>
        </p:pic>
      </p:grpSp>
    </p:spTree>
    <p:extLst>
      <p:ext uri="{BB962C8B-B14F-4D97-AF65-F5344CB8AC3E}">
        <p14:creationId xmlns:p14="http://schemas.microsoft.com/office/powerpoint/2010/main" val="1873328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506823"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Projektplan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18" name="Grafik 17">
            <a:extLst>
              <a:ext uri="{FF2B5EF4-FFF2-40B4-BE49-F238E27FC236}">
                <a16:creationId xmlns:a16="http://schemas.microsoft.com/office/drawing/2014/main" id="{C88E600A-3643-BE66-FD03-43B506D60C99}"/>
              </a:ext>
            </a:extLst>
          </p:cNvPr>
          <p:cNvPicPr>
            <a:picLocks noChangeAspect="1"/>
          </p:cNvPicPr>
          <p:nvPr/>
        </p:nvPicPr>
        <p:blipFill>
          <a:blip r:embed="rId3"/>
          <a:stretch>
            <a:fillRect/>
          </a:stretch>
        </p:blipFill>
        <p:spPr>
          <a:xfrm>
            <a:off x="1025425" y="1158917"/>
            <a:ext cx="9953625" cy="5308120"/>
          </a:xfrm>
          <a:prstGeom prst="rect">
            <a:avLst/>
          </a:prstGeom>
        </p:spPr>
      </p:pic>
      <p:pic>
        <p:nvPicPr>
          <p:cNvPr id="12" name="Grafik 11">
            <a:extLst>
              <a:ext uri="{FF2B5EF4-FFF2-40B4-BE49-F238E27FC236}">
                <a16:creationId xmlns:a16="http://schemas.microsoft.com/office/drawing/2014/main" id="{E6736716-7A23-89F1-A99D-76ED25AE6095}"/>
              </a:ext>
            </a:extLst>
          </p:cNvPr>
          <p:cNvPicPr>
            <a:picLocks noChangeAspect="1"/>
          </p:cNvPicPr>
          <p:nvPr/>
        </p:nvPicPr>
        <p:blipFill>
          <a:blip r:embed="rId4"/>
          <a:stretch>
            <a:fillRect/>
          </a:stretch>
        </p:blipFill>
        <p:spPr>
          <a:xfrm>
            <a:off x="9587805" y="5667370"/>
            <a:ext cx="2331876" cy="898929"/>
          </a:xfrm>
          <a:prstGeom prst="rect">
            <a:avLst/>
          </a:prstGeom>
        </p:spPr>
      </p:pic>
    </p:spTree>
    <p:extLst>
      <p:ext uri="{BB962C8B-B14F-4D97-AF65-F5344CB8AC3E}">
        <p14:creationId xmlns:p14="http://schemas.microsoft.com/office/powerpoint/2010/main" val="47429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Nächste Schritte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3340145"/>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Unabhängige Transformation der Kameras</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Live-Generierung des </a:t>
            </a:r>
            <a:r>
              <a:rPr lang="de-DE" dirty="0">
                <a:latin typeface="Calibri" panose="020F0502020204030204" pitchFamily="34" charset="0"/>
                <a:ea typeface="Calibri" panose="020F0502020204030204" pitchFamily="34" charset="0"/>
                <a:cs typeface="Mangal" panose="02040503050203030202" pitchFamily="18" charset="0"/>
              </a:rPr>
              <a:t>P</a:t>
            </a:r>
            <a:r>
              <a:rPr lang="de-DE" sz="1800" dirty="0">
                <a:effectLst/>
                <a:latin typeface="Calibri" panose="020F0502020204030204" pitchFamily="34" charset="0"/>
                <a:ea typeface="Calibri" panose="020F0502020204030204" pitchFamily="34" charset="0"/>
                <a:cs typeface="Mangal" panose="02040503050203030202" pitchFamily="18" charset="0"/>
              </a:rPr>
              <a:t>fads im zusammengeführten Code</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Implementieren der Usereingabe/Interface</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Optimierung der Karten</a:t>
            </a:r>
            <a:r>
              <a:rPr lang="de-DE" dirty="0">
                <a:latin typeface="Calibri" panose="020F0502020204030204" pitchFamily="34" charset="0"/>
                <a:ea typeface="Calibri" panose="020F0502020204030204" pitchFamily="34" charset="0"/>
                <a:cs typeface="Mangal" panose="02040503050203030202" pitchFamily="18" charset="0"/>
              </a:rPr>
              <a:t>g</a:t>
            </a:r>
            <a:r>
              <a:rPr lang="de-DE" sz="1800" dirty="0">
                <a:effectLst/>
                <a:latin typeface="Calibri" panose="020F0502020204030204" pitchFamily="34" charset="0"/>
                <a:ea typeface="Calibri" panose="020F0502020204030204" pitchFamily="34" charset="0"/>
                <a:cs typeface="Mangal" panose="02040503050203030202" pitchFamily="18" charset="0"/>
              </a:rPr>
              <a:t>estaltung</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Auf </a:t>
            </a:r>
            <a:r>
              <a:rPr lang="de-DE" dirty="0">
                <a:latin typeface="Calibri" panose="020F0502020204030204" pitchFamily="34" charset="0"/>
                <a:ea typeface="Calibri" panose="020F0502020204030204" pitchFamily="34" charset="0"/>
                <a:cs typeface="Mangal" panose="02040503050203030202" pitchFamily="18" charset="0"/>
              </a:rPr>
              <a:t>m</a:t>
            </a:r>
            <a:r>
              <a:rPr lang="de-DE" sz="1800" dirty="0">
                <a:effectLst/>
                <a:latin typeface="Calibri" panose="020F0502020204030204" pitchFamily="34" charset="0"/>
                <a:ea typeface="Calibri" panose="020F0502020204030204" pitchFamily="34" charset="0"/>
                <a:cs typeface="Mangal" panose="02040503050203030202" pitchFamily="18" charset="0"/>
              </a:rPr>
              <a:t>obilen Geräten testen</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Erstellen des wissenschaftlichen Posters</a:t>
            </a: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021101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4</a:t>
            </a:r>
            <a:endParaRPr sz="3200" dirty="0">
              <a:solidFill>
                <a:schemeClr val="tx1"/>
              </a:solidFill>
            </a:endParaRPr>
          </a:p>
        </p:txBody>
      </p:sp>
    </p:spTree>
    <p:extLst>
      <p:ext uri="{BB962C8B-B14F-4D97-AF65-F5344CB8AC3E}">
        <p14:creationId xmlns:p14="http://schemas.microsoft.com/office/powerpoint/2010/main" val="3246703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a:t>Funktionaler Prototyp</a:t>
            </a:r>
            <a:endParaRPr b="1"/>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aphicFrame>
        <p:nvGraphicFramePr>
          <p:cNvPr id="4" name="Diagramm 3">
            <a:extLst>
              <a:ext uri="{FF2B5EF4-FFF2-40B4-BE49-F238E27FC236}">
                <a16:creationId xmlns:a16="http://schemas.microsoft.com/office/drawing/2014/main" id="{20762F25-7976-A67B-7685-7F0924144EEF}"/>
              </a:ext>
            </a:extLst>
          </p:cNvPr>
          <p:cNvGraphicFramePr/>
          <p:nvPr>
            <p:extLst>
              <p:ext uri="{D42A27DB-BD31-4B8C-83A1-F6EECF244321}">
                <p14:modId xmlns:p14="http://schemas.microsoft.com/office/powerpoint/2010/main" val="3598313719"/>
              </p:ext>
            </p:extLst>
          </p:nvPr>
        </p:nvGraphicFramePr>
        <p:xfrm>
          <a:off x="1337911" y="2019952"/>
          <a:ext cx="9516177" cy="355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0666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Iteration </a:t>
            </a:r>
            <a:r>
              <a:rPr lang="de-DE" b="1" dirty="0" err="1"/>
              <a:t>Pathfinding</a:t>
            </a:r>
            <a:r>
              <a:rPr lang="de-DE" b="1" dirty="0"/>
              <a:t> Algorithmus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813300"/>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Weitere Probleme wurden ersichtlich</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Neuer </a:t>
            </a:r>
            <a:r>
              <a:rPr lang="de-DE" dirty="0" err="1">
                <a:latin typeface="Calibri" panose="020F0502020204030204" pitchFamily="34" charset="0"/>
                <a:ea typeface="Calibri" panose="020F0502020204030204" pitchFamily="34" charset="0"/>
                <a:cs typeface="Mangal" panose="02040503050203030202" pitchFamily="18" charset="0"/>
              </a:rPr>
              <a:t>WegfindungsAlgorithmus</a:t>
            </a:r>
            <a:r>
              <a:rPr lang="de-DE" dirty="0">
                <a:latin typeface="Calibri" panose="020F0502020204030204" pitchFamily="34" charset="0"/>
                <a:ea typeface="Calibri" panose="020F0502020204030204" pitchFamily="34" charset="0"/>
                <a:cs typeface="Mangal" panose="02040503050203030202" pitchFamily="18" charset="0"/>
              </a:rPr>
              <a:t> „</a:t>
            </a:r>
            <a:r>
              <a:rPr lang="de-DE" dirty="0" err="1">
                <a:latin typeface="Calibri" panose="020F0502020204030204" pitchFamily="34" charset="0"/>
                <a:ea typeface="Calibri" panose="020F0502020204030204" pitchFamily="34" charset="0"/>
                <a:cs typeface="Mangal" panose="02040503050203030202" pitchFamily="18" charset="0"/>
              </a:rPr>
              <a:t>findPathSimple</a:t>
            </a:r>
            <a:r>
              <a:rPr lang="de-DE" dirty="0">
                <a:latin typeface="Calibri" panose="020F0502020204030204" pitchFamily="34" charset="0"/>
                <a:ea typeface="Calibri" panose="020F0502020204030204" pitchFamily="34" charset="0"/>
                <a:cs typeface="Mangal" panose="02040503050203030202" pitchFamily="18" charset="0"/>
              </a:rPr>
              <a:t>“ auf dem Prinzip der Breitensuche</a:t>
            </a:r>
          </a:p>
        </p:txBody>
      </p:sp>
      <p:pic>
        <p:nvPicPr>
          <p:cNvPr id="7" name="Grafik 6">
            <a:extLst>
              <a:ext uri="{FF2B5EF4-FFF2-40B4-BE49-F238E27FC236}">
                <a16:creationId xmlns:a16="http://schemas.microsoft.com/office/drawing/2014/main" id="{F4A0C616-55FA-BE71-4860-96FBA843598C}"/>
              </a:ext>
            </a:extLst>
          </p:cNvPr>
          <p:cNvPicPr>
            <a:picLocks noChangeAspect="1"/>
          </p:cNvPicPr>
          <p:nvPr/>
        </p:nvPicPr>
        <p:blipFill>
          <a:blip r:embed="rId3"/>
          <a:stretch>
            <a:fillRect/>
          </a:stretch>
        </p:blipFill>
        <p:spPr>
          <a:xfrm>
            <a:off x="1313271" y="2422110"/>
            <a:ext cx="9565458" cy="3424670"/>
          </a:xfrm>
          <a:prstGeom prst="rect">
            <a:avLst/>
          </a:prstGeom>
        </p:spPr>
      </p:pic>
    </p:spTree>
    <p:extLst>
      <p:ext uri="{BB962C8B-B14F-4D97-AF65-F5344CB8AC3E}">
        <p14:creationId xmlns:p14="http://schemas.microsoft.com/office/powerpoint/2010/main" val="3383320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Iteration </a:t>
            </a:r>
            <a:r>
              <a:rPr lang="de-DE" b="1" dirty="0" err="1"/>
              <a:t>Pathfinding</a:t>
            </a:r>
            <a:r>
              <a:rPr lang="de-DE" b="1" dirty="0"/>
              <a:t> Algorithmus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 name="Textfeld 3">
            <a:extLst>
              <a:ext uri="{FF2B5EF4-FFF2-40B4-BE49-F238E27FC236}">
                <a16:creationId xmlns:a16="http://schemas.microsoft.com/office/drawing/2014/main" id="{54962112-203D-8CF5-5C70-728404154FA8}"/>
              </a:ext>
            </a:extLst>
          </p:cNvPr>
          <p:cNvSpPr txBox="1"/>
          <p:nvPr/>
        </p:nvSpPr>
        <p:spPr>
          <a:xfrm>
            <a:off x="2059781" y="1003273"/>
            <a:ext cx="8067973" cy="52807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function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findPathSiple</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startPoint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takeStaris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takeElevator</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setElevationFlags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startPoint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takeStaris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takeElevator</a:t>
            </a:r>
            <a:r>
              <a:rPr lang="de-DE" sz="1400" dirty="0">
                <a:latin typeface="Calibri" panose="020F0502020204030204" pitchFamily="34" charset="0"/>
                <a:ea typeface="Calibri" panose="020F0502020204030204" pitchFamily="34" charset="0"/>
                <a:cs typeface="Mangal" panose="02040503050203030202" pitchFamily="18" charset="0"/>
              </a:rPr>
              <a:t>) // beschränkt Stockwerkzugang</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startPoint.tiefe</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var</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momentaneTiefe</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while</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endPoint.tiefe</a:t>
            </a:r>
            <a:r>
              <a:rPr lang="de-DE" sz="1400" dirty="0">
                <a:latin typeface="Calibri" panose="020F0502020204030204" pitchFamily="34" charset="0"/>
                <a:ea typeface="Calibri" panose="020F0502020204030204" pitchFamily="34" charset="0"/>
                <a:cs typeface="Mangal" panose="02040503050203030202" pitchFamily="18" charset="0"/>
              </a:rPr>
              <a:t> == null){</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each</a:t>
            </a:r>
            <a:r>
              <a:rPr lang="de-DE" sz="1400" dirty="0">
                <a:latin typeface="Calibri" panose="020F0502020204030204" pitchFamily="34" charset="0"/>
                <a:ea typeface="Calibri" panose="020F0502020204030204" pitchFamily="34" charset="0"/>
                <a:cs typeface="Mangal" panose="02040503050203030202" pitchFamily="18" charset="0"/>
              </a:rPr>
              <a:t> in </a:t>
            </a:r>
            <a:r>
              <a:rPr lang="de-DE" sz="1400" dirty="0" err="1">
                <a:latin typeface="Calibri" panose="020F0502020204030204" pitchFamily="34" charset="0"/>
                <a:ea typeface="Calibri" panose="020F0502020204030204" pitchFamily="34" charset="0"/>
                <a:cs typeface="Mangal" panose="02040503050203030202" pitchFamily="18" charset="0"/>
              </a:rPr>
              <a:t>pathMesh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each.tiefe</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momentaneTiefe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setDepth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pathPoint.edges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pathPoint.depth</a:t>
            </a:r>
            <a:r>
              <a:rPr lang="de-DE" sz="1400" dirty="0">
                <a:latin typeface="Calibri" panose="020F0502020204030204" pitchFamily="34" charset="0"/>
                <a:ea typeface="Calibri" panose="020F0502020204030204" pitchFamily="34" charset="0"/>
                <a:cs typeface="Mangal" panose="02040503050203030202" pitchFamily="18" charset="0"/>
              </a:rPr>
              <a:t>) // setzt Tiefe der Nachbarpunkte, wenn null</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momentaneTiefe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getPath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startPoint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//gibt Vector3-Liste mit Koordinaten der Pfadpunkte zurück</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each</a:t>
            </a:r>
            <a:r>
              <a:rPr lang="de-DE" sz="1400" dirty="0">
                <a:latin typeface="Calibri" panose="020F0502020204030204" pitchFamily="34" charset="0"/>
                <a:ea typeface="Calibri" panose="020F0502020204030204" pitchFamily="34" charset="0"/>
                <a:cs typeface="Mangal" panose="02040503050203030202" pitchFamily="18" charset="0"/>
              </a:rPr>
              <a:t> in </a:t>
            </a:r>
            <a:r>
              <a:rPr lang="de-DE" sz="1400" dirty="0" err="1">
                <a:latin typeface="Calibri" panose="020F0502020204030204" pitchFamily="34" charset="0"/>
                <a:ea typeface="Calibri" panose="020F0502020204030204" pitchFamily="34" charset="0"/>
                <a:cs typeface="Mangal" panose="02040503050203030202" pitchFamily="18" charset="0"/>
              </a:rPr>
              <a:t>pathMesh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setze </a:t>
            </a:r>
            <a:r>
              <a:rPr lang="de-DE" sz="1400" dirty="0" err="1">
                <a:latin typeface="Calibri" panose="020F0502020204030204" pitchFamily="34" charset="0"/>
                <a:ea typeface="Calibri" panose="020F0502020204030204" pitchFamily="34" charset="0"/>
                <a:cs typeface="Mangal" panose="02040503050203030202" pitchFamily="18" charset="0"/>
              </a:rPr>
              <a:t>each</a:t>
            </a:r>
            <a:r>
              <a:rPr lang="de-DE" sz="1400" dirty="0">
                <a:latin typeface="Calibri" panose="020F0502020204030204" pitchFamily="34" charset="0"/>
                <a:ea typeface="Calibri" panose="020F0502020204030204" pitchFamily="34" charset="0"/>
                <a:cs typeface="Mangal" panose="02040503050203030202" pitchFamily="18" charset="0"/>
              </a:rPr>
              <a:t> auf Ausgangswerte zurück</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p:txBody>
      </p:sp>
      <p:sp>
        <p:nvSpPr>
          <p:cNvPr id="5" name="Rechteck 4">
            <a:extLst>
              <a:ext uri="{FF2B5EF4-FFF2-40B4-BE49-F238E27FC236}">
                <a16:creationId xmlns:a16="http://schemas.microsoft.com/office/drawing/2014/main" id="{0CFC5EAF-F4A8-BA4C-81C0-FC35A9D8282C}"/>
              </a:ext>
            </a:extLst>
          </p:cNvPr>
          <p:cNvSpPr/>
          <p:nvPr/>
        </p:nvSpPr>
        <p:spPr>
          <a:xfrm>
            <a:off x="2059781" y="1020285"/>
            <a:ext cx="8067972" cy="554203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1359263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Optimierung der Darstellung der 3D-Karte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100779"/>
            <a:ext cx="9259410" cy="4182427"/>
          </a:xfrm>
          <a:prstGeom prst="rect">
            <a:avLst/>
          </a:prstGeom>
          <a:noFill/>
        </p:spPr>
        <p:txBody>
          <a:bodyPr wrap="square" rtlCol="0">
            <a:spAutoFit/>
          </a:bodyPr>
          <a:lstStyle/>
          <a:p>
            <a:pPr lvl="1">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Änderungen zum 4. Audit:</a:t>
            </a:r>
          </a:p>
          <a:p>
            <a:pPr marL="742950" lvl="1"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Separat imp</a:t>
            </a:r>
            <a:r>
              <a:rPr lang="de-DE" dirty="0">
                <a:latin typeface="Calibri" panose="020F0502020204030204" pitchFamily="34" charset="0"/>
                <a:ea typeface="Calibri" panose="020F0502020204030204" pitchFamily="34" charset="0"/>
                <a:cs typeface="Mangal" panose="02040503050203030202" pitchFamily="18" charset="0"/>
              </a:rPr>
              <a:t>ortierte Etagen</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Wände der Räume entfernt</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Modellierung weiterer Umgebungsmerkmale</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Treppen und Aufzüge farblich hervorgehoben</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Orientierungspunkte hinzugefügt (Mensa und Überdachung)</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Ein- und  ausblenden von Etagen möglich</a:t>
            </a:r>
          </a:p>
          <a:p>
            <a:pPr marL="742950" lvl="1"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11" name="Textfeld 10">
            <a:extLst>
              <a:ext uri="{FF2B5EF4-FFF2-40B4-BE49-F238E27FC236}">
                <a16:creationId xmlns:a16="http://schemas.microsoft.com/office/drawing/2014/main" id="{32075529-2321-F58A-708F-5720A4ACFA64}"/>
              </a:ext>
            </a:extLst>
          </p:cNvPr>
          <p:cNvSpPr txBox="1"/>
          <p:nvPr/>
        </p:nvSpPr>
        <p:spPr>
          <a:xfrm>
            <a:off x="2490952" y="3953782"/>
            <a:ext cx="6463862" cy="369332"/>
          </a:xfrm>
          <a:prstGeom prst="rect">
            <a:avLst/>
          </a:prstGeom>
          <a:noFill/>
        </p:spPr>
        <p:txBody>
          <a:bodyPr wrap="square">
            <a:spAutoFit/>
          </a:bodyPr>
          <a:lstStyle/>
          <a:p>
            <a:endParaRPr lang="de-DE" dirty="0"/>
          </a:p>
        </p:txBody>
      </p:sp>
      <p:pic>
        <p:nvPicPr>
          <p:cNvPr id="13" name="Grafik 12">
            <a:extLst>
              <a:ext uri="{FF2B5EF4-FFF2-40B4-BE49-F238E27FC236}">
                <a16:creationId xmlns:a16="http://schemas.microsoft.com/office/drawing/2014/main" id="{01D4F6DE-B83C-B4B9-804F-F07801881823}"/>
              </a:ext>
            </a:extLst>
          </p:cNvPr>
          <p:cNvPicPr>
            <a:picLocks noChangeAspect="1"/>
          </p:cNvPicPr>
          <p:nvPr/>
        </p:nvPicPr>
        <p:blipFill rotWithShape="1">
          <a:blip r:embed="rId3"/>
          <a:srcRect r="974"/>
          <a:stretch/>
        </p:blipFill>
        <p:spPr>
          <a:xfrm>
            <a:off x="6932928" y="3991800"/>
            <a:ext cx="4973523" cy="2455203"/>
          </a:xfrm>
          <a:prstGeom prst="rect">
            <a:avLst/>
          </a:prstGeom>
        </p:spPr>
      </p:pic>
      <p:pic>
        <p:nvPicPr>
          <p:cNvPr id="1026" name="Picture 2">
            <a:extLst>
              <a:ext uri="{FF2B5EF4-FFF2-40B4-BE49-F238E27FC236}">
                <a16:creationId xmlns:a16="http://schemas.microsoft.com/office/drawing/2014/main" id="{C1BD1D88-CD42-B313-1E44-92C41593C8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796" y="4221887"/>
            <a:ext cx="6475244" cy="206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412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25354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Vorgehen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39C362E-63CA-A5CF-1A33-F1392924DA73}"/>
              </a:ext>
            </a:extLst>
          </p:cNvPr>
          <p:cNvPicPr>
            <a:picLocks noChangeAspect="1"/>
          </p:cNvPicPr>
          <p:nvPr/>
        </p:nvPicPr>
        <p:blipFill rotWithShape="1">
          <a:blip r:embed="rId3">
            <a:extLst>
              <a:ext uri="{28A0092B-C50C-407E-A947-70E740481C1C}">
                <a14:useLocalDpi xmlns:a14="http://schemas.microsoft.com/office/drawing/2010/main" val="0"/>
              </a:ext>
            </a:extLst>
          </a:blip>
          <a:srcRect l="3457" t="10130" r="3294" b="9707"/>
          <a:stretch/>
        </p:blipFill>
        <p:spPr>
          <a:xfrm>
            <a:off x="151804" y="1347751"/>
            <a:ext cx="11371597" cy="4710407"/>
          </a:xfrm>
          <a:prstGeom prst="rect">
            <a:avLst/>
          </a:prstGeom>
        </p:spPr>
      </p:pic>
    </p:spTree>
    <p:extLst>
      <p:ext uri="{BB962C8B-B14F-4D97-AF65-F5344CB8AC3E}">
        <p14:creationId xmlns:p14="http://schemas.microsoft.com/office/powerpoint/2010/main" val="1163823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Implementierung der Interface Elemente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5034201" cy="3556102"/>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Erstellen der Felder für die Nutzereingabe</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Gemeinsame UI-Entwürfe erstellt </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Weitergabe der Werte an den Wegfindungsalgorithmus</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Mobile Version in CSS hinterlegt</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Ausgewählte Räume können per Klick in die Felder übernommen werden</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Eingabe </a:t>
            </a:r>
            <a:r>
              <a:rPr lang="de-DE" dirty="0">
                <a:latin typeface="Calibri" panose="020F0502020204030204" pitchFamily="34" charset="0"/>
                <a:ea typeface="Calibri" panose="020F0502020204030204" pitchFamily="34" charset="0"/>
                <a:cs typeface="Mangal" panose="02040503050203030202" pitchFamily="18" charset="0"/>
              </a:rPr>
              <a:t>der Räume mit und ohne Punkt möglich</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4" name="Grafik 3">
            <a:extLst>
              <a:ext uri="{FF2B5EF4-FFF2-40B4-BE49-F238E27FC236}">
                <a16:creationId xmlns:a16="http://schemas.microsoft.com/office/drawing/2014/main" id="{1C76FB03-B719-56A4-FE6E-ACB1DA034EC1}"/>
              </a:ext>
            </a:extLst>
          </p:cNvPr>
          <p:cNvPicPr>
            <a:picLocks noChangeAspect="1"/>
          </p:cNvPicPr>
          <p:nvPr/>
        </p:nvPicPr>
        <p:blipFill rotWithShape="1">
          <a:blip r:embed="rId3">
            <a:extLst>
              <a:ext uri="{28A0092B-C50C-407E-A947-70E740481C1C}">
                <a14:useLocalDpi xmlns:a14="http://schemas.microsoft.com/office/drawing/2010/main" val="0"/>
              </a:ext>
            </a:extLst>
          </a:blip>
          <a:srcRect l="3734" t="6100" r="1863" b="2821"/>
          <a:stretch/>
        </p:blipFill>
        <p:spPr>
          <a:xfrm>
            <a:off x="6669448" y="3710548"/>
            <a:ext cx="4768069" cy="2676248"/>
          </a:xfrm>
          <a:prstGeom prst="rect">
            <a:avLst/>
          </a:prstGeom>
        </p:spPr>
      </p:pic>
      <p:pic>
        <p:nvPicPr>
          <p:cNvPr id="7" name="Grafik 6">
            <a:extLst>
              <a:ext uri="{FF2B5EF4-FFF2-40B4-BE49-F238E27FC236}">
                <a16:creationId xmlns:a16="http://schemas.microsoft.com/office/drawing/2014/main" id="{32BFEE80-DA43-7F4F-6B68-0A0D019A550D}"/>
              </a:ext>
            </a:extLst>
          </p:cNvPr>
          <p:cNvPicPr>
            <a:picLocks noChangeAspect="1"/>
          </p:cNvPicPr>
          <p:nvPr/>
        </p:nvPicPr>
        <p:blipFill rotWithShape="1">
          <a:blip r:embed="rId4">
            <a:extLst>
              <a:ext uri="{28A0092B-C50C-407E-A947-70E740481C1C}">
                <a14:useLocalDpi xmlns:a14="http://schemas.microsoft.com/office/drawing/2010/main" val="0"/>
              </a:ext>
            </a:extLst>
          </a:blip>
          <a:srcRect l="3362" t="6871" r="1532" b="2411"/>
          <a:stretch/>
        </p:blipFill>
        <p:spPr>
          <a:xfrm>
            <a:off x="6642127" y="973281"/>
            <a:ext cx="4822709" cy="2676248"/>
          </a:xfrm>
          <a:prstGeom prst="rect">
            <a:avLst/>
          </a:prstGeom>
        </p:spPr>
      </p:pic>
    </p:spTree>
    <p:extLst>
      <p:ext uri="{BB962C8B-B14F-4D97-AF65-F5344CB8AC3E}">
        <p14:creationId xmlns:p14="http://schemas.microsoft.com/office/powerpoint/2010/main" val="1064931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Smartphone Tests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10" name="Grafik 9">
            <a:extLst>
              <a:ext uri="{FF2B5EF4-FFF2-40B4-BE49-F238E27FC236}">
                <a16:creationId xmlns:a16="http://schemas.microsoft.com/office/drawing/2014/main" id="{12982C0E-7CA9-A9DF-446D-D952948C8B6A}"/>
              </a:ext>
            </a:extLst>
          </p:cNvPr>
          <p:cNvPicPr>
            <a:picLocks noChangeAspect="1"/>
          </p:cNvPicPr>
          <p:nvPr/>
        </p:nvPicPr>
        <p:blipFill rotWithShape="1">
          <a:blip r:embed="rId3">
            <a:extLst>
              <a:ext uri="{28A0092B-C50C-407E-A947-70E740481C1C}">
                <a14:useLocalDpi xmlns:a14="http://schemas.microsoft.com/office/drawing/2010/main" val="0"/>
              </a:ext>
            </a:extLst>
          </a:blip>
          <a:srcRect l="5161"/>
          <a:stretch/>
        </p:blipFill>
        <p:spPr>
          <a:xfrm>
            <a:off x="589873" y="2395142"/>
            <a:ext cx="3443369" cy="1633835"/>
          </a:xfrm>
          <a:prstGeom prst="rect">
            <a:avLst/>
          </a:prstGeom>
        </p:spPr>
      </p:pic>
      <p:pic>
        <p:nvPicPr>
          <p:cNvPr id="12" name="Grafik 11">
            <a:extLst>
              <a:ext uri="{FF2B5EF4-FFF2-40B4-BE49-F238E27FC236}">
                <a16:creationId xmlns:a16="http://schemas.microsoft.com/office/drawing/2014/main" id="{5061D140-7D00-6500-8445-2A7C7F07B3FA}"/>
              </a:ext>
            </a:extLst>
          </p:cNvPr>
          <p:cNvPicPr>
            <a:picLocks noChangeAspect="1"/>
          </p:cNvPicPr>
          <p:nvPr/>
        </p:nvPicPr>
        <p:blipFill rotWithShape="1">
          <a:blip r:embed="rId4">
            <a:extLst>
              <a:ext uri="{28A0092B-C50C-407E-A947-70E740481C1C}">
                <a14:useLocalDpi xmlns:a14="http://schemas.microsoft.com/office/drawing/2010/main" val="0"/>
              </a:ext>
            </a:extLst>
          </a:blip>
          <a:srcRect l="5001"/>
          <a:stretch/>
        </p:blipFill>
        <p:spPr>
          <a:xfrm>
            <a:off x="589873" y="4216422"/>
            <a:ext cx="3442989" cy="1630914"/>
          </a:xfrm>
          <a:prstGeom prst="rect">
            <a:avLst/>
          </a:prstGeom>
        </p:spPr>
      </p:pic>
      <p:pic>
        <p:nvPicPr>
          <p:cNvPr id="3" name="Grafik 2" descr="Ein Bild, das Text, Elektronik, Screenshot enthält.&#10;&#10;Automatisch generierte Beschreibung">
            <a:extLst>
              <a:ext uri="{FF2B5EF4-FFF2-40B4-BE49-F238E27FC236}">
                <a16:creationId xmlns:a16="http://schemas.microsoft.com/office/drawing/2014/main" id="{F55E82CA-C236-7B9E-3958-5E51532B2D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5776" y="2388692"/>
            <a:ext cx="3543300" cy="1636700"/>
          </a:xfrm>
          <a:prstGeom prst="rect">
            <a:avLst/>
          </a:prstGeom>
        </p:spPr>
      </p:pic>
      <p:pic>
        <p:nvPicPr>
          <p:cNvPr id="6" name="Grafik 5">
            <a:extLst>
              <a:ext uri="{FF2B5EF4-FFF2-40B4-BE49-F238E27FC236}">
                <a16:creationId xmlns:a16="http://schemas.microsoft.com/office/drawing/2014/main" id="{52B64F2F-F435-61A6-64D2-D2B086EE85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3039" y="4213808"/>
            <a:ext cx="3465166" cy="1600609"/>
          </a:xfrm>
          <a:prstGeom prst="rect">
            <a:avLst/>
          </a:prstGeom>
        </p:spPr>
      </p:pic>
      <p:pic>
        <p:nvPicPr>
          <p:cNvPr id="9" name="Grafik 8">
            <a:extLst>
              <a:ext uri="{FF2B5EF4-FFF2-40B4-BE49-F238E27FC236}">
                <a16:creationId xmlns:a16="http://schemas.microsoft.com/office/drawing/2014/main" id="{036C36B1-788A-632D-CFB4-C1296F39DB85}"/>
              </a:ext>
            </a:extLst>
          </p:cNvPr>
          <p:cNvPicPr>
            <a:picLocks noChangeAspect="1"/>
          </p:cNvPicPr>
          <p:nvPr/>
        </p:nvPicPr>
        <p:blipFill rotWithShape="1">
          <a:blip r:embed="rId7">
            <a:extLst>
              <a:ext uri="{28A0092B-C50C-407E-A947-70E740481C1C}">
                <a14:useLocalDpi xmlns:a14="http://schemas.microsoft.com/office/drawing/2010/main" val="0"/>
              </a:ext>
            </a:extLst>
          </a:blip>
          <a:srcRect l="3023" r="5922"/>
          <a:stretch/>
        </p:blipFill>
        <p:spPr>
          <a:xfrm>
            <a:off x="8239124" y="4211921"/>
            <a:ext cx="3162301" cy="1602496"/>
          </a:xfrm>
          <a:prstGeom prst="rect">
            <a:avLst/>
          </a:prstGeom>
        </p:spPr>
      </p:pic>
      <p:pic>
        <p:nvPicPr>
          <p:cNvPr id="13" name="Grafik 12">
            <a:extLst>
              <a:ext uri="{FF2B5EF4-FFF2-40B4-BE49-F238E27FC236}">
                <a16:creationId xmlns:a16="http://schemas.microsoft.com/office/drawing/2014/main" id="{8C0EB28F-BE18-4FEF-8322-C73129338922}"/>
              </a:ext>
            </a:extLst>
          </p:cNvPr>
          <p:cNvPicPr>
            <a:picLocks noChangeAspect="1"/>
          </p:cNvPicPr>
          <p:nvPr/>
        </p:nvPicPr>
        <p:blipFill rotWithShape="1">
          <a:blip r:embed="rId8">
            <a:extLst>
              <a:ext uri="{28A0092B-C50C-407E-A947-70E740481C1C}">
                <a14:useLocalDpi xmlns:a14="http://schemas.microsoft.com/office/drawing/2010/main" val="0"/>
              </a:ext>
            </a:extLst>
          </a:blip>
          <a:srcRect l="3147" r="5559"/>
          <a:stretch/>
        </p:blipFill>
        <p:spPr>
          <a:xfrm>
            <a:off x="8239125" y="2342813"/>
            <a:ext cx="3076576" cy="1554996"/>
          </a:xfrm>
          <a:prstGeom prst="rect">
            <a:avLst/>
          </a:prstGeom>
        </p:spPr>
      </p:pic>
      <p:sp>
        <p:nvSpPr>
          <p:cNvPr id="14" name="Textfeld 13">
            <a:extLst>
              <a:ext uri="{FF2B5EF4-FFF2-40B4-BE49-F238E27FC236}">
                <a16:creationId xmlns:a16="http://schemas.microsoft.com/office/drawing/2014/main" id="{DD762EE6-7169-0AFD-D2F0-FC36525819B9}"/>
              </a:ext>
            </a:extLst>
          </p:cNvPr>
          <p:cNvSpPr txBox="1"/>
          <p:nvPr/>
        </p:nvSpPr>
        <p:spPr>
          <a:xfrm>
            <a:off x="589874" y="1466850"/>
            <a:ext cx="10725828" cy="369332"/>
          </a:xfrm>
          <a:prstGeom prst="rect">
            <a:avLst/>
          </a:prstGeom>
          <a:noFill/>
        </p:spPr>
        <p:txBody>
          <a:bodyPr wrap="square" rtlCol="0">
            <a:spAutoFit/>
          </a:bodyPr>
          <a:lstStyle/>
          <a:p>
            <a:r>
              <a:rPr lang="de-DE" dirty="0"/>
              <a:t>Pixel: Chrome			 iPhone: Safari			     Xiaomi: Mi Browser, Chrome </a:t>
            </a:r>
          </a:p>
        </p:txBody>
      </p:sp>
    </p:spTree>
    <p:extLst>
      <p:ext uri="{BB962C8B-B14F-4D97-AF65-F5344CB8AC3E}">
        <p14:creationId xmlns:p14="http://schemas.microsoft.com/office/powerpoint/2010/main" val="11666460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Fehler und </a:t>
            </a:r>
            <a:r>
              <a:rPr lang="de-DE" b="1" dirty="0" err="1"/>
              <a:t>Optimierungsmöglickeiten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4131644"/>
          </a:xfrm>
          <a:prstGeom prst="rect">
            <a:avLst/>
          </a:prstGeom>
          <a:noFill/>
        </p:spPr>
        <p:txBody>
          <a:bodyPr wrap="square" rtlCol="0">
            <a:spAutoFit/>
          </a:bodyPr>
          <a:lstStyle/>
          <a:p>
            <a:pPr>
              <a:lnSpc>
                <a:spcPct val="150000"/>
              </a:lnSpc>
            </a:pPr>
            <a:r>
              <a:rPr lang="de-DE" dirty="0"/>
              <a:t>Bekannte Fehler:</a:t>
            </a:r>
          </a:p>
          <a:p>
            <a:pPr marL="285750" indent="-285750">
              <a:lnSpc>
                <a:spcPct val="150000"/>
              </a:lnSpc>
              <a:buFont typeface="Arial" panose="020B0604020202020204" pitchFamily="34" charset="0"/>
              <a:buChar char="•"/>
            </a:pPr>
            <a:r>
              <a:rPr lang="de-DE" dirty="0"/>
              <a:t>Kamera wird nach dem berechnen der Route zurückgesetzt</a:t>
            </a:r>
          </a:p>
          <a:p>
            <a:pPr>
              <a:lnSpc>
                <a:spcPct val="150000"/>
              </a:lnSpc>
            </a:pPr>
            <a:r>
              <a:rPr lang="de-DE" dirty="0"/>
              <a:t>Optimierungen:</a:t>
            </a:r>
          </a:p>
          <a:p>
            <a:pPr marL="285750" indent="-285750">
              <a:lnSpc>
                <a:spcPct val="150000"/>
              </a:lnSpc>
              <a:buFont typeface="Arial" panose="020B0604020202020204" pitchFamily="34" charset="0"/>
              <a:buChar char="•"/>
            </a:pPr>
            <a:r>
              <a:rPr lang="de-DE" dirty="0"/>
              <a:t>Start- und Endpunkt bei der generierten Route hervorheben</a:t>
            </a:r>
          </a:p>
          <a:p>
            <a:pPr marL="285750" indent="-285750">
              <a:lnSpc>
                <a:spcPct val="150000"/>
              </a:lnSpc>
              <a:buFont typeface="Arial" panose="020B0604020202020204" pitchFamily="34" charset="0"/>
              <a:buChar char="•"/>
            </a:pPr>
            <a:r>
              <a:rPr lang="de-DE" dirty="0"/>
              <a:t>Die Linie der Route verbessern</a:t>
            </a:r>
          </a:p>
          <a:p>
            <a:pPr marL="285750" indent="-285750">
              <a:lnSpc>
                <a:spcPct val="150000"/>
              </a:lnSpc>
              <a:buFont typeface="Arial" panose="020B0604020202020204" pitchFamily="34" charset="0"/>
              <a:buChar char="•"/>
            </a:pPr>
            <a:r>
              <a:rPr lang="de-DE" dirty="0"/>
              <a:t>Weitere Verbesserung des Designs</a:t>
            </a:r>
          </a:p>
          <a:p>
            <a:pPr marL="285750" indent="-285750">
              <a:lnSpc>
                <a:spcPct val="150000"/>
              </a:lnSpc>
              <a:buFont typeface="Arial" panose="020B0604020202020204" pitchFamily="34" charset="0"/>
              <a:buChar char="•"/>
            </a:pPr>
            <a:r>
              <a:rPr lang="de-DE" dirty="0"/>
              <a:t>Nutzertests durchführen und auswerten</a:t>
            </a:r>
          </a:p>
          <a:p>
            <a:pPr marL="285750" indent="-285750">
              <a:lnSpc>
                <a:spcPct val="150000"/>
              </a:lnSpc>
              <a:buFont typeface="Arial" panose="020B0604020202020204" pitchFamily="34" charset="0"/>
              <a:buChar char="•"/>
            </a:pPr>
            <a:r>
              <a:rPr lang="de-DE" dirty="0" err="1"/>
              <a:t>Smartphoneansicht</a:t>
            </a:r>
            <a:endParaRPr lang="de-DE" dirty="0"/>
          </a:p>
          <a:p>
            <a:pPr marL="285750" indent="-285750">
              <a:lnSpc>
                <a:spcPct val="150000"/>
              </a:lnSpc>
              <a:buFont typeface="Arial" panose="020B0604020202020204" pitchFamily="34" charset="0"/>
              <a:buChar char="•"/>
            </a:pPr>
            <a:endParaRPr lang="de-DE" dirty="0"/>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8737985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Wissenschaftliches Poster: Entwürfe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8672D8F1-69B7-5A15-E425-1C80CFD02D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1444" y="2602881"/>
            <a:ext cx="4996970" cy="3533897"/>
          </a:xfrm>
          <a:prstGeom prst="rect">
            <a:avLst/>
          </a:prstGeom>
        </p:spPr>
      </p:pic>
      <p:pic>
        <p:nvPicPr>
          <p:cNvPr id="6" name="Grafik 5">
            <a:extLst>
              <a:ext uri="{FF2B5EF4-FFF2-40B4-BE49-F238E27FC236}">
                <a16:creationId xmlns:a16="http://schemas.microsoft.com/office/drawing/2014/main" id="{74464344-F1DD-2BE4-905C-7895151068B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20828" y="1146637"/>
            <a:ext cx="2496842" cy="3530563"/>
          </a:xfrm>
          <a:prstGeom prst="rect">
            <a:avLst/>
          </a:prstGeom>
        </p:spPr>
      </p:pic>
      <p:pic>
        <p:nvPicPr>
          <p:cNvPr id="8" name="Grafik 7">
            <a:extLst>
              <a:ext uri="{FF2B5EF4-FFF2-40B4-BE49-F238E27FC236}">
                <a16:creationId xmlns:a16="http://schemas.microsoft.com/office/drawing/2014/main" id="{8B869FE4-5783-0368-1785-BBC401A88B4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10337" y="2697482"/>
            <a:ext cx="2496842" cy="3534721"/>
          </a:xfrm>
          <a:prstGeom prst="rect">
            <a:avLst/>
          </a:prstGeom>
        </p:spPr>
      </p:pic>
      <p:pic>
        <p:nvPicPr>
          <p:cNvPr id="10" name="Grafik 9">
            <a:extLst>
              <a:ext uri="{FF2B5EF4-FFF2-40B4-BE49-F238E27FC236}">
                <a16:creationId xmlns:a16="http://schemas.microsoft.com/office/drawing/2014/main" id="{48F81131-CA45-E2C0-CA62-63AC7ED02B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51688" y="1023884"/>
            <a:ext cx="2496842" cy="3534721"/>
          </a:xfrm>
          <a:prstGeom prst="rect">
            <a:avLst/>
          </a:prstGeom>
        </p:spPr>
      </p:pic>
    </p:spTree>
    <p:extLst>
      <p:ext uri="{BB962C8B-B14F-4D97-AF65-F5344CB8AC3E}">
        <p14:creationId xmlns:p14="http://schemas.microsoft.com/office/powerpoint/2010/main" val="19823680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Wissenschaftliches Poster: Endergebnis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915F6F9-C2BB-634D-55EE-C3E7E19903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9562" y="971851"/>
            <a:ext cx="4021166" cy="5692672"/>
          </a:xfrm>
          <a:prstGeom prst="rect">
            <a:avLst/>
          </a:prstGeom>
        </p:spPr>
      </p:pic>
    </p:spTree>
    <p:extLst>
      <p:ext uri="{BB962C8B-B14F-4D97-AF65-F5344CB8AC3E}">
        <p14:creationId xmlns:p14="http://schemas.microsoft.com/office/powerpoint/2010/main" val="1531672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Auswertung der gestellten Anforderung</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891904" y="1415520"/>
            <a:ext cx="10031469" cy="3368230"/>
          </a:xfrm>
          <a:prstGeom prst="rect">
            <a:avLst/>
          </a:prstGeom>
          <a:noFill/>
        </p:spPr>
        <p:txBody>
          <a:bodyPr wrap="square" rtlCol="0">
            <a:spAutoFit/>
          </a:bodyPr>
          <a:lstStyle/>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[F010]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einzugeben.</a:t>
            </a:r>
          </a:p>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[F020]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den Weg zwischen zwei Räumen im Campus zu zeigen.</a:t>
            </a:r>
          </a:p>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[F030]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per Mausklick auf die Karte festzulegen.</a:t>
            </a:r>
          </a:p>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[F040]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die Karte zu Drehen und zu bewegen.</a:t>
            </a:r>
          </a:p>
          <a:p>
            <a:pPr>
              <a:lnSpc>
                <a:spcPct val="150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1207140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Auswertung der gestellten Anforderung</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891904" y="1415520"/>
            <a:ext cx="10595716" cy="5354030"/>
          </a:xfrm>
          <a:prstGeom prst="rect">
            <a:avLst/>
          </a:prstGeom>
          <a:noFill/>
        </p:spPr>
        <p:txBody>
          <a:bodyPr wrap="square" rtlCol="0">
            <a:spAutoFit/>
          </a:bodyPr>
          <a:lstStyle/>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[F055]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der Nutzung eines Fahrstuhls oder der Treppen zu wählen.</a:t>
            </a:r>
          </a:p>
          <a:p>
            <a:pPr>
              <a:lnSpc>
                <a:spcPct val="115000"/>
              </a:lnSpc>
              <a:spcAft>
                <a:spcPts val="800"/>
              </a:spcAft>
            </a:pP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[F060] Die Anwendung </a:t>
            </a:r>
            <a:r>
              <a:rPr lang="de-DE" sz="1800" b="1"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[F070] Die Anwendung </a:t>
            </a:r>
            <a:r>
              <a:rPr lang="de-DE" sz="1800" b="1"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sz="1800" b="1" dirty="0">
                <a:effectLst/>
                <a:latin typeface="Calibri" panose="020F0502020204030204" pitchFamily="34" charset="0"/>
                <a:ea typeface="Calibri" panose="020F0502020204030204" pitchFamily="34" charset="0"/>
                <a:cs typeface="Mangal" panose="02040503050203030202" pitchFamily="18" charset="0"/>
              </a:rPr>
              <a:t>soll</a:t>
            </a:r>
            <a:r>
              <a:rPr lang="de-DE" sz="1800"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[F090] Die Anwendung </a:t>
            </a:r>
            <a:r>
              <a:rPr lang="de-DE" sz="1800" b="1" dirty="0">
                <a:effectLst/>
                <a:latin typeface="Calibri" panose="020F0502020204030204" pitchFamily="34" charset="0"/>
                <a:ea typeface="Calibri" panose="020F0502020204030204" pitchFamily="34" charset="0"/>
                <a:cs typeface="Mangal" panose="02040503050203030202" pitchFamily="18" charset="0"/>
              </a:rPr>
              <a:t>kann</a:t>
            </a:r>
            <a:r>
              <a:rPr lang="de-DE" sz="1800" dirty="0">
                <a:effectLst/>
                <a:latin typeface="Calibri" panose="020F0502020204030204" pitchFamily="34" charset="0"/>
                <a:ea typeface="Calibri" panose="020F0502020204030204" pitchFamily="34" charset="0"/>
                <a:cs typeface="Mangal" panose="02040503050203030202" pitchFamily="18" charset="0"/>
              </a:rPr>
              <a:t> dem Nutzer die Möglichkeit bieten Räume als Favoriten zu speichern und auszuwählen.</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[F100] Die Anwendung </a:t>
            </a:r>
            <a:r>
              <a:rPr lang="de-DE" sz="1800" b="1" dirty="0">
                <a:effectLst/>
                <a:latin typeface="Calibri" panose="020F0502020204030204" pitchFamily="34" charset="0"/>
                <a:ea typeface="Calibri" panose="020F0502020204030204" pitchFamily="34" charset="0"/>
                <a:cs typeface="Mangal" panose="02040503050203030202" pitchFamily="18" charset="0"/>
              </a:rPr>
              <a:t>kann</a:t>
            </a:r>
            <a:r>
              <a:rPr lang="de-DE" sz="1800" dirty="0">
                <a:effectLst/>
                <a:latin typeface="Calibri" panose="020F0502020204030204" pitchFamily="34" charset="0"/>
                <a:ea typeface="Calibri" panose="020F0502020204030204" pitchFamily="34" charset="0"/>
                <a:cs typeface="Mangal" panose="02040503050203030202" pitchFamily="18" charset="0"/>
              </a:rPr>
              <a:t> dem Nutzer die Möglichkeit bieten die Routengeneration durch URL-Parameter anzugeben.</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8690605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Aussicht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620913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dirty="0"/>
              <a:t>Implementierung von Metadaten:</a:t>
            </a:r>
          </a:p>
          <a:p>
            <a:pPr marL="742950" lvl="1" indent="-285750">
              <a:lnSpc>
                <a:spcPct val="150000"/>
              </a:lnSpc>
              <a:buFontTx/>
              <a:buChar char="-"/>
            </a:pPr>
            <a:r>
              <a:rPr lang="de-DE" dirty="0"/>
              <a:t>Bilder / 360 Grad Sphären</a:t>
            </a:r>
          </a:p>
          <a:p>
            <a:pPr marL="742950" lvl="1" indent="-285750">
              <a:lnSpc>
                <a:spcPct val="150000"/>
              </a:lnSpc>
              <a:buFontTx/>
              <a:buChar char="-"/>
            </a:pPr>
            <a:r>
              <a:rPr lang="de-DE" dirty="0"/>
              <a:t>Raumbeschreibung</a:t>
            </a:r>
          </a:p>
          <a:p>
            <a:pPr marL="742950" lvl="1" indent="-285750">
              <a:lnSpc>
                <a:spcPct val="150000"/>
              </a:lnSpc>
              <a:buFontTx/>
              <a:buChar char="-"/>
            </a:pPr>
            <a:r>
              <a:rPr lang="de-DE" dirty="0"/>
              <a:t>Raumbelegung</a:t>
            </a:r>
          </a:p>
          <a:p>
            <a:pPr marL="742950" lvl="1" indent="-285750">
              <a:lnSpc>
                <a:spcPct val="150000"/>
              </a:lnSpc>
              <a:buFontTx/>
              <a:buChar char="-"/>
            </a:pPr>
            <a:r>
              <a:rPr lang="de-DE" dirty="0"/>
              <a:t>Raumkategorien</a:t>
            </a:r>
          </a:p>
          <a:p>
            <a:pPr marL="285750" indent="-285750">
              <a:lnSpc>
                <a:spcPct val="150000"/>
              </a:lnSpc>
              <a:buFont typeface="Arial" panose="020B0604020202020204" pitchFamily="34" charset="0"/>
              <a:buChar char="•"/>
            </a:pPr>
            <a:r>
              <a:rPr lang="de-DE" dirty="0"/>
              <a:t>Automatisierung der Raumbenennung (Blender-</a:t>
            </a:r>
            <a:r>
              <a:rPr lang="de-DE" dirty="0" err="1"/>
              <a:t>Addon</a:t>
            </a:r>
            <a:r>
              <a:rPr lang="de-DE" dirty="0"/>
              <a:t>)</a:t>
            </a:r>
          </a:p>
          <a:p>
            <a:pPr marL="285750" indent="-285750">
              <a:lnSpc>
                <a:spcPct val="150000"/>
              </a:lnSpc>
              <a:buFont typeface="Arial" panose="020B0604020202020204" pitchFamily="34" charset="0"/>
              <a:buChar char="•"/>
            </a:pPr>
            <a:r>
              <a:rPr lang="de-DE" dirty="0"/>
              <a:t>Automatische Generierung der Geometrie aus Raumplänen (Bilderkennung)</a:t>
            </a:r>
          </a:p>
          <a:p>
            <a:pPr marL="285750" indent="-285750">
              <a:lnSpc>
                <a:spcPct val="150000"/>
              </a:lnSpc>
              <a:buFont typeface="Arial" panose="020B0604020202020204" pitchFamily="34" charset="0"/>
              <a:buChar char="•"/>
            </a:pPr>
            <a:r>
              <a:rPr lang="de-DE" dirty="0"/>
              <a:t>Begehbarkeit der Karte (z.B. Google Street View)</a:t>
            </a:r>
          </a:p>
          <a:p>
            <a:pPr marL="285750" indent="-285750">
              <a:lnSpc>
                <a:spcPct val="150000"/>
              </a:lnSpc>
              <a:buFont typeface="Arial" panose="020B0604020202020204" pitchFamily="34" charset="0"/>
              <a:buChar char="•"/>
            </a:pPr>
            <a:endParaRPr lang="de-DE" dirty="0"/>
          </a:p>
          <a:p>
            <a:pPr marL="285750" indent="-285750">
              <a:lnSpc>
                <a:spcPct val="150000"/>
              </a:lnSpc>
              <a:buFont typeface="Arial" panose="020B0604020202020204" pitchFamily="34" charset="0"/>
              <a:buChar char="•"/>
            </a:pPr>
            <a:endParaRPr lang="de-DE" dirty="0"/>
          </a:p>
          <a:p>
            <a:pPr marL="742950" lvl="1" indent="-285750">
              <a:lnSpc>
                <a:spcPct val="150000"/>
              </a:lnSpc>
              <a:buFontTx/>
              <a:buChar char="-"/>
            </a:pPr>
            <a:endParaRPr lang="de-DE" dirty="0"/>
          </a:p>
          <a:p>
            <a:pPr marL="742950" lvl="1" indent="-285750">
              <a:lnSpc>
                <a:spcPct val="150000"/>
              </a:lnSpc>
              <a:buFontTx/>
              <a:buChar char="-"/>
            </a:pPr>
            <a:endParaRPr lang="de-DE" dirty="0"/>
          </a:p>
          <a:p>
            <a:pPr marL="285750" indent="-285750">
              <a:lnSpc>
                <a:spcPct val="150000"/>
              </a:lnSpc>
              <a:buFont typeface="Arial" panose="020B0604020202020204" pitchFamily="34" charset="0"/>
              <a:buChar char="•"/>
            </a:pPr>
            <a:endParaRPr lang="de-DE" dirty="0"/>
          </a:p>
          <a:p>
            <a:pPr marL="285750" indent="-285750">
              <a:lnSpc>
                <a:spcPct val="150000"/>
              </a:lnSpc>
              <a:buFont typeface="Arial" panose="020B0604020202020204" pitchFamily="34" charset="0"/>
              <a:buChar char="•"/>
            </a:pPr>
            <a:endParaRPr lang="de-DE" dirty="0"/>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0396565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Arbeitsmatrix</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aphicFrame>
        <p:nvGraphicFramePr>
          <p:cNvPr id="2" name="Objekt 1">
            <a:extLst>
              <a:ext uri="{FF2B5EF4-FFF2-40B4-BE49-F238E27FC236}">
                <a16:creationId xmlns:a16="http://schemas.microsoft.com/office/drawing/2014/main" id="{DC304175-8074-DDBE-7CD5-65A4F10072CA}"/>
              </a:ext>
            </a:extLst>
          </p:cNvPr>
          <p:cNvGraphicFramePr>
            <a:graphicFrameLocks noChangeAspect="1"/>
          </p:cNvGraphicFramePr>
          <p:nvPr>
            <p:extLst>
              <p:ext uri="{D42A27DB-BD31-4B8C-83A1-F6EECF244321}">
                <p14:modId xmlns:p14="http://schemas.microsoft.com/office/powerpoint/2010/main" val="3260915951"/>
              </p:ext>
            </p:extLst>
          </p:nvPr>
        </p:nvGraphicFramePr>
        <p:xfrm>
          <a:off x="1524000" y="1321680"/>
          <a:ext cx="4387141" cy="4303936"/>
        </p:xfrm>
        <a:graphic>
          <a:graphicData uri="http://schemas.openxmlformats.org/presentationml/2006/ole">
            <mc:AlternateContent xmlns:mc="http://schemas.openxmlformats.org/markup-compatibility/2006">
              <mc:Choice xmlns:v="urn:schemas-microsoft-com:vml" Requires="v">
                <p:oleObj r:id="rId3" imgW="7326720" imgH="7326720" progId="">
                  <p:embed/>
                </p:oleObj>
              </mc:Choice>
              <mc:Fallback>
                <p:oleObj r:id="rId3" imgW="7326720" imgH="7326720" progId="">
                  <p:embed/>
                  <p:pic>
                    <p:nvPicPr>
                      <p:cNvPr id="0" name=""/>
                      <p:cNvPicPr/>
                      <p:nvPr/>
                    </p:nvPicPr>
                    <p:blipFill>
                      <a:blip r:embed="rId4"/>
                      <a:stretch>
                        <a:fillRect/>
                      </a:stretch>
                    </p:blipFill>
                    <p:spPr>
                      <a:xfrm>
                        <a:off x="1524000" y="1321680"/>
                        <a:ext cx="4387141" cy="4303936"/>
                      </a:xfrm>
                      <a:prstGeom prst="rect">
                        <a:avLst/>
                      </a:prstGeom>
                    </p:spPr>
                  </p:pic>
                </p:oleObj>
              </mc:Fallback>
            </mc:AlternateContent>
          </a:graphicData>
        </a:graphic>
      </p:graphicFrame>
      <p:graphicFrame>
        <p:nvGraphicFramePr>
          <p:cNvPr id="3" name="Objekt 2">
            <a:extLst>
              <a:ext uri="{FF2B5EF4-FFF2-40B4-BE49-F238E27FC236}">
                <a16:creationId xmlns:a16="http://schemas.microsoft.com/office/drawing/2014/main" id="{261FDBB8-30FC-0AD7-8331-A6134C975E02}"/>
              </a:ext>
            </a:extLst>
          </p:cNvPr>
          <p:cNvGraphicFramePr>
            <a:graphicFrameLocks noChangeAspect="1"/>
          </p:cNvGraphicFramePr>
          <p:nvPr>
            <p:extLst>
              <p:ext uri="{D42A27DB-BD31-4B8C-83A1-F6EECF244321}">
                <p14:modId xmlns:p14="http://schemas.microsoft.com/office/powerpoint/2010/main" val="871246254"/>
              </p:ext>
            </p:extLst>
          </p:nvPr>
        </p:nvGraphicFramePr>
        <p:xfrm>
          <a:off x="6320189" y="1321680"/>
          <a:ext cx="4331669" cy="1972748"/>
        </p:xfrm>
        <a:graphic>
          <a:graphicData uri="http://schemas.openxmlformats.org/presentationml/2006/ole">
            <mc:AlternateContent xmlns:mc="http://schemas.openxmlformats.org/markup-compatibility/2006">
              <mc:Choice xmlns:v="urn:schemas-microsoft-com:vml" Requires="v">
                <p:oleObj r:id="rId5" imgW="7390440" imgH="3364920" progId="">
                  <p:embed/>
                </p:oleObj>
              </mc:Choice>
              <mc:Fallback>
                <p:oleObj r:id="rId5" imgW="7390440" imgH="3364920" progId="">
                  <p:embed/>
                  <p:pic>
                    <p:nvPicPr>
                      <p:cNvPr id="0" name=""/>
                      <p:cNvPicPr/>
                      <p:nvPr/>
                    </p:nvPicPr>
                    <p:blipFill>
                      <a:blip r:embed="rId6"/>
                      <a:stretch>
                        <a:fillRect/>
                      </a:stretch>
                    </p:blipFill>
                    <p:spPr>
                      <a:xfrm>
                        <a:off x="6320189" y="1321680"/>
                        <a:ext cx="4331669" cy="1972748"/>
                      </a:xfrm>
                      <a:prstGeom prst="rect">
                        <a:avLst/>
                      </a:prstGeom>
                    </p:spPr>
                  </p:pic>
                </p:oleObj>
              </mc:Fallback>
            </mc:AlternateContent>
          </a:graphicData>
        </a:graphic>
      </p:graphicFrame>
    </p:spTree>
    <p:extLst>
      <p:ext uri="{BB962C8B-B14F-4D97-AF65-F5344CB8AC3E}">
        <p14:creationId xmlns:p14="http://schemas.microsoft.com/office/powerpoint/2010/main" val="3261806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Zusammenarbeit und Projektablauf</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2" name="Textfeld 1">
            <a:extLst>
              <a:ext uri="{FF2B5EF4-FFF2-40B4-BE49-F238E27FC236}">
                <a16:creationId xmlns:a16="http://schemas.microsoft.com/office/drawing/2014/main" id="{4E79F4C1-43A3-9040-7EC8-52515162ACA5}"/>
              </a:ext>
            </a:extLst>
          </p:cNvPr>
          <p:cNvSpPr txBox="1"/>
          <p:nvPr/>
        </p:nvSpPr>
        <p:spPr>
          <a:xfrm>
            <a:off x="2059781" y="1563919"/>
            <a:ext cx="9259410" cy="2497863"/>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Strukturierte Arbeit</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Alle haben sich an Vereinbarungen gehalten </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Gute Kommunikation, regelmäßige </a:t>
            </a:r>
            <a:r>
              <a:rPr lang="de-DE" dirty="0">
                <a:latin typeface="Calibri" panose="020F0502020204030204" pitchFamily="34" charset="0"/>
                <a:ea typeface="Calibri" panose="020F0502020204030204" pitchFamily="34" charset="0"/>
                <a:cs typeface="Mangal" panose="02040503050203030202" pitchFamily="18" charset="0"/>
              </a:rPr>
              <a:t>Absprachen</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Jeder war Aktiv dabei, faire Arbeitsaufteilung</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Manchmal wurde aneinander vorbei geredet</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7" name="Grafik 6" descr="Ein Pokal">
            <a:extLst>
              <a:ext uri="{FF2B5EF4-FFF2-40B4-BE49-F238E27FC236}">
                <a16:creationId xmlns:a16="http://schemas.microsoft.com/office/drawing/2014/main" id="{1F5194E1-BF59-048B-3B53-957AF9226F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2026" y="2388691"/>
            <a:ext cx="4572000" cy="4572000"/>
          </a:xfrm>
          <a:prstGeom prst="rect">
            <a:avLst/>
          </a:prstGeom>
        </p:spPr>
      </p:pic>
    </p:spTree>
    <p:extLst>
      <p:ext uri="{BB962C8B-B14F-4D97-AF65-F5344CB8AC3E}">
        <p14:creationId xmlns:p14="http://schemas.microsoft.com/office/powerpoint/2010/main" val="3812539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35576"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Proof of </a:t>
            </a:r>
            <a:r>
              <a:rPr lang="de-DE" b="1" dirty="0" err="1"/>
              <a:t>Concepts</a:t>
            </a:r>
            <a:endParaRPr lang="de-DE"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49E8E0DD-CDB0-6A2A-F5E4-05533CF5622C}"/>
              </a:ext>
            </a:extLst>
          </p:cNvPr>
          <p:cNvPicPr>
            <a:picLocks noChangeAspect="1"/>
          </p:cNvPicPr>
          <p:nvPr/>
        </p:nvPicPr>
        <p:blipFill rotWithShape="1">
          <a:blip r:embed="rId3">
            <a:extLst>
              <a:ext uri="{28A0092B-C50C-407E-A947-70E740481C1C}">
                <a14:useLocalDpi xmlns:a14="http://schemas.microsoft.com/office/drawing/2010/main" val="0"/>
              </a:ext>
            </a:extLst>
          </a:blip>
          <a:srcRect l="4368" t="11119" r="3666" b="8806"/>
          <a:stretch/>
        </p:blipFill>
        <p:spPr>
          <a:xfrm>
            <a:off x="290200" y="1585958"/>
            <a:ext cx="11799124" cy="4172183"/>
          </a:xfrm>
          <a:prstGeom prst="rect">
            <a:avLst/>
          </a:prstGeom>
        </p:spPr>
      </p:pic>
    </p:spTree>
    <p:extLst>
      <p:ext uri="{BB962C8B-B14F-4D97-AF65-F5344CB8AC3E}">
        <p14:creationId xmlns:p14="http://schemas.microsoft.com/office/powerpoint/2010/main" val="1795667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58835"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Ende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 name="Textfeld 3">
            <a:extLst>
              <a:ext uri="{FF2B5EF4-FFF2-40B4-BE49-F238E27FC236}">
                <a16:creationId xmlns:a16="http://schemas.microsoft.com/office/drawing/2014/main" id="{292F7CD0-7014-A557-A417-ABF2AD680C70}"/>
              </a:ext>
            </a:extLst>
          </p:cNvPr>
          <p:cNvSpPr txBox="1"/>
          <p:nvPr/>
        </p:nvSpPr>
        <p:spPr>
          <a:xfrm>
            <a:off x="2954193" y="5692676"/>
            <a:ext cx="6471138" cy="369332"/>
          </a:xfrm>
          <a:prstGeom prst="rect">
            <a:avLst/>
          </a:prstGeom>
          <a:noFill/>
        </p:spPr>
        <p:txBody>
          <a:bodyPr wrap="square">
            <a:spAutoFit/>
          </a:bodyPr>
          <a:lstStyle/>
          <a:p>
            <a:pPr algn="ctr"/>
            <a:r>
              <a:rPr lang="de-DE" dirty="0">
                <a:hlinkClick r:id="rId3"/>
              </a:rPr>
              <a:t>EPW2122ChouliarasBurgdorfWolf(github.com)</a:t>
            </a:r>
            <a:endParaRPr lang="de-DE" dirty="0"/>
          </a:p>
        </p:txBody>
      </p:sp>
      <p:sp>
        <p:nvSpPr>
          <p:cNvPr id="5" name="Textfeld 4">
            <a:extLst>
              <a:ext uri="{FF2B5EF4-FFF2-40B4-BE49-F238E27FC236}">
                <a16:creationId xmlns:a16="http://schemas.microsoft.com/office/drawing/2014/main" id="{4AB0D2EA-B928-0B1A-2FA5-E0039B4FC89A}"/>
              </a:ext>
            </a:extLst>
          </p:cNvPr>
          <p:cNvSpPr txBox="1"/>
          <p:nvPr/>
        </p:nvSpPr>
        <p:spPr>
          <a:xfrm>
            <a:off x="3736708" y="5201305"/>
            <a:ext cx="4906108" cy="369332"/>
          </a:xfrm>
          <a:prstGeom prst="rect">
            <a:avLst/>
          </a:prstGeom>
          <a:noFill/>
        </p:spPr>
        <p:txBody>
          <a:bodyPr wrap="square" rtlCol="0">
            <a:spAutoFit/>
          </a:bodyPr>
          <a:lstStyle/>
          <a:p>
            <a:pPr algn="ctr"/>
            <a:r>
              <a:rPr lang="de-DE" dirty="0"/>
              <a:t>Ausführliche Informationen sind in unserem Repo:</a:t>
            </a:r>
          </a:p>
        </p:txBody>
      </p:sp>
      <p:sp>
        <p:nvSpPr>
          <p:cNvPr id="2" name="Textfeld 1">
            <a:extLst>
              <a:ext uri="{FF2B5EF4-FFF2-40B4-BE49-F238E27FC236}">
                <a16:creationId xmlns:a16="http://schemas.microsoft.com/office/drawing/2014/main" id="{74781A1F-4EF5-0383-30D7-144DCC156F1A}"/>
              </a:ext>
            </a:extLst>
          </p:cNvPr>
          <p:cNvSpPr txBox="1"/>
          <p:nvPr/>
        </p:nvSpPr>
        <p:spPr>
          <a:xfrm>
            <a:off x="1466295" y="1603699"/>
            <a:ext cx="9259410" cy="392159"/>
          </a:xfrm>
          <a:prstGeom prst="rect">
            <a:avLst/>
          </a:prstGeom>
          <a:noFill/>
        </p:spPr>
        <p:txBody>
          <a:bodyPr wrap="square" rtlCol="0">
            <a:spAutoFit/>
          </a:bodyPr>
          <a:lstStyle/>
          <a:p>
            <a:pPr algn="ct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Eine Anleitung zur Installation und </a:t>
            </a:r>
            <a:r>
              <a:rPr lang="de-DE" dirty="0">
                <a:latin typeface="Calibri" panose="020F0502020204030204" pitchFamily="34" charset="0"/>
                <a:ea typeface="Calibri" panose="020F0502020204030204" pitchFamily="34" charset="0"/>
                <a:cs typeface="Mangal" panose="02040503050203030202" pitchFamily="18" charset="0"/>
              </a:rPr>
              <a:t>einige Testfälle haben wir im </a:t>
            </a:r>
            <a:r>
              <a:rPr lang="de-DE" dirty="0" err="1">
                <a:latin typeface="Calibri" panose="020F0502020204030204" pitchFamily="34" charset="0"/>
                <a:ea typeface="Calibri" panose="020F0502020204030204" pitchFamily="34" charset="0"/>
                <a:cs typeface="Mangal" panose="02040503050203030202" pitchFamily="18" charset="0"/>
                <a:hlinkClick r:id="rId4"/>
              </a:rPr>
              <a:t>Github</a:t>
            </a:r>
            <a:r>
              <a:rPr lang="de-DE" dirty="0">
                <a:latin typeface="Calibri" panose="020F0502020204030204" pitchFamily="34" charset="0"/>
                <a:ea typeface="Calibri" panose="020F0502020204030204" pitchFamily="34" charset="0"/>
                <a:cs typeface="Mangal" panose="02040503050203030202" pitchFamily="18" charset="0"/>
              </a:rPr>
              <a:t> bereitgestellt.</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847346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775A4B54-EFF0-256D-6B7A-7D21302AA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078" y="3483826"/>
            <a:ext cx="4653394" cy="2789873"/>
          </a:xfrm>
          <a:prstGeom prst="rect">
            <a:avLst/>
          </a:prstGeom>
        </p:spPr>
      </p:pic>
      <p:pic>
        <p:nvPicPr>
          <p:cNvPr id="6" name="Grafik 5">
            <a:extLst>
              <a:ext uri="{FF2B5EF4-FFF2-40B4-BE49-F238E27FC236}">
                <a16:creationId xmlns:a16="http://schemas.microsoft.com/office/drawing/2014/main" id="{468CEF26-0D6D-5AC5-124D-46044D25F856}"/>
              </a:ext>
            </a:extLst>
          </p:cNvPr>
          <p:cNvPicPr>
            <a:picLocks noChangeAspect="1"/>
          </p:cNvPicPr>
          <p:nvPr/>
        </p:nvPicPr>
        <p:blipFill>
          <a:blip r:embed="rId3"/>
          <a:stretch>
            <a:fillRect/>
          </a:stretch>
        </p:blipFill>
        <p:spPr>
          <a:xfrm>
            <a:off x="6600978" y="3483826"/>
            <a:ext cx="4490729" cy="2708923"/>
          </a:xfrm>
          <a:prstGeom prst="rect">
            <a:avLst/>
          </a:prstGeom>
        </p:spPr>
      </p:pic>
      <p:sp>
        <p:nvSpPr>
          <p:cNvPr id="10" name="Textfeld 9">
            <a:extLst>
              <a:ext uri="{FF2B5EF4-FFF2-40B4-BE49-F238E27FC236}">
                <a16:creationId xmlns:a16="http://schemas.microsoft.com/office/drawing/2014/main" id="{C271D799-D5E9-734D-5D0C-81634932EAF4}"/>
              </a:ext>
            </a:extLst>
          </p:cNvPr>
          <p:cNvSpPr txBox="1"/>
          <p:nvPr/>
        </p:nvSpPr>
        <p:spPr>
          <a:xfrm>
            <a:off x="1155561" y="1267646"/>
            <a:ext cx="9259410" cy="2200602"/>
          </a:xfrm>
          <a:prstGeom prst="rect">
            <a:avLst/>
          </a:prstGeom>
          <a:noFill/>
        </p:spPr>
        <p:txBody>
          <a:bodyPr wrap="square" rtlCol="0">
            <a:spAutoFit/>
          </a:bodyPr>
          <a:lstStyle/>
          <a:p>
            <a:r>
              <a:rPr lang="de-DE" sz="1700" dirty="0">
                <a:latin typeface="PT Sans" panose="020B0503020203020204" pitchFamily="34" charset="0"/>
              </a:rPr>
              <a:t>Bisherige Artefakte: </a:t>
            </a:r>
          </a:p>
          <a:p>
            <a:pPr marL="285750" indent="-285750">
              <a:buFont typeface="Arial" panose="020B0604020202020204" pitchFamily="34" charset="0"/>
              <a:buChar char="•"/>
            </a:pPr>
            <a:r>
              <a:rPr lang="de-DE" sz="1700" dirty="0">
                <a:latin typeface="PT Sans" panose="020B0503020203020204" pitchFamily="34" charset="0"/>
              </a:rPr>
              <a:t>Plattformentscheidung mit Vor- und Nachteilen</a:t>
            </a:r>
          </a:p>
          <a:p>
            <a:pPr marL="285750" indent="-285750">
              <a:buFont typeface="Arial" panose="020B0604020202020204" pitchFamily="34" charset="0"/>
              <a:buChar char="•"/>
            </a:pPr>
            <a:r>
              <a:rPr lang="de-DE" sz="1700" dirty="0">
                <a:latin typeface="PT Sans" panose="020B0503020203020204" pitchFamily="34" charset="0"/>
              </a:rPr>
              <a:t>Einzelne Kriterien für die verschiedenen Anwendungen/PoCs</a:t>
            </a:r>
          </a:p>
          <a:p>
            <a:endParaRPr lang="de-DE" sz="1700" dirty="0">
              <a:latin typeface="PT Sans" panose="020B0503020203020204" pitchFamily="34" charset="0"/>
            </a:endParaRPr>
          </a:p>
          <a:p>
            <a:r>
              <a:rPr lang="de-DE" sz="1700" dirty="0">
                <a:latin typeface="PT Sans" panose="020B0503020203020204" pitchFamily="34" charset="0"/>
              </a:rPr>
              <a:t>Probleme der Darstellung:</a:t>
            </a:r>
          </a:p>
          <a:p>
            <a:pPr marL="285750" indent="-285750">
              <a:buFont typeface="Arial" panose="020B0604020202020204" pitchFamily="34" charset="0"/>
              <a:buChar char="•"/>
            </a:pPr>
            <a:r>
              <a:rPr lang="de-DE" sz="1700" dirty="0">
                <a:latin typeface="PT Sans" panose="020B0503020203020204" pitchFamily="34" charset="0"/>
              </a:rPr>
              <a:t>Keine eindeutige Zuordnung von Plattform und PoCs</a:t>
            </a:r>
          </a:p>
          <a:p>
            <a:pPr marL="285750" indent="-285750">
              <a:buFont typeface="Arial" panose="020B0604020202020204" pitchFamily="34" charset="0"/>
              <a:buChar char="•"/>
            </a:pPr>
            <a:r>
              <a:rPr lang="de-DE" sz="1700" dirty="0">
                <a:latin typeface="PT Sans" panose="020B0503020203020204" pitchFamily="34" charset="0"/>
              </a:rPr>
              <a:t>Keine einheitlichen Vergleichskriterien </a:t>
            </a:r>
          </a:p>
          <a:p>
            <a:endParaRPr lang="de-DE" dirty="0"/>
          </a:p>
        </p:txBody>
      </p:sp>
    </p:spTree>
    <p:extLst>
      <p:ext uri="{BB962C8B-B14F-4D97-AF65-F5344CB8AC3E}">
        <p14:creationId xmlns:p14="http://schemas.microsoft.com/office/powerpoint/2010/main" val="833755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aphicFrame>
        <p:nvGraphicFramePr>
          <p:cNvPr id="2" name="Tabelle 1">
            <a:extLst>
              <a:ext uri="{FF2B5EF4-FFF2-40B4-BE49-F238E27FC236}">
                <a16:creationId xmlns:a16="http://schemas.microsoft.com/office/drawing/2014/main" id="{B3ED37CC-4443-47B9-0DAA-1DEF4C790521}"/>
              </a:ext>
            </a:extLst>
          </p:cNvPr>
          <p:cNvGraphicFramePr>
            <a:graphicFrameLocks noGrp="1"/>
          </p:cNvGraphicFramePr>
          <p:nvPr>
            <p:extLst>
              <p:ext uri="{D42A27DB-BD31-4B8C-83A1-F6EECF244321}">
                <p14:modId xmlns:p14="http://schemas.microsoft.com/office/powerpoint/2010/main" val="762054801"/>
              </p:ext>
            </p:extLst>
          </p:nvPr>
        </p:nvGraphicFramePr>
        <p:xfrm>
          <a:off x="6096000" y="1278777"/>
          <a:ext cx="5862221" cy="5074695"/>
        </p:xfrm>
        <a:graphic>
          <a:graphicData uri="http://schemas.openxmlformats.org/drawingml/2006/table">
            <a:tbl>
              <a:tblPr>
                <a:tableStyleId>{5C22544A-7EE6-4342-B048-85BDC9FD1C3A}</a:tableStyleId>
              </a:tblPr>
              <a:tblGrid>
                <a:gridCol w="1855433">
                  <a:extLst>
                    <a:ext uri="{9D8B030D-6E8A-4147-A177-3AD203B41FA5}">
                      <a16:colId xmlns:a16="http://schemas.microsoft.com/office/drawing/2014/main" val="2834096848"/>
                    </a:ext>
                  </a:extLst>
                </a:gridCol>
                <a:gridCol w="2015232">
                  <a:extLst>
                    <a:ext uri="{9D8B030D-6E8A-4147-A177-3AD203B41FA5}">
                      <a16:colId xmlns:a16="http://schemas.microsoft.com/office/drawing/2014/main" val="3998620420"/>
                    </a:ext>
                  </a:extLst>
                </a:gridCol>
                <a:gridCol w="1991556">
                  <a:extLst>
                    <a:ext uri="{9D8B030D-6E8A-4147-A177-3AD203B41FA5}">
                      <a16:colId xmlns:a16="http://schemas.microsoft.com/office/drawing/2014/main" val="1511787272"/>
                    </a:ext>
                  </a:extLst>
                </a:gridCol>
              </a:tblGrid>
              <a:tr h="166014">
                <a:tc>
                  <a:txBody>
                    <a:bodyPr/>
                    <a:lstStyle/>
                    <a:p>
                      <a:pPr algn="l" fontAlgn="b"/>
                      <a:r>
                        <a:rPr lang="de-DE" sz="1400" b="1" u="none" strike="noStrike" dirty="0">
                          <a:effectLst/>
                        </a:rPr>
                        <a:t>Flutter</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Three.JS</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Unity</a:t>
                      </a:r>
                      <a:endParaRPr lang="de-DE" sz="1400" b="1"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470627409"/>
                  </a:ext>
                </a:extLst>
              </a:tr>
              <a:tr h="500308">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Einrichten der Entwicklungsumgebung</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324066058"/>
                  </a:ext>
                </a:extLst>
              </a:tr>
              <a:tr h="586299">
                <a:tc>
                  <a:txBody>
                    <a:bodyPr/>
                    <a:lstStyle/>
                    <a:p>
                      <a:pPr algn="l" fontAlgn="t"/>
                      <a:r>
                        <a:rPr lang="de-DE" sz="1200" u="none" strike="noStrike" dirty="0">
                          <a:effectLst/>
                        </a:rPr>
                        <a:t>Anwendung im Web ausführbar (Chrome)</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Anwendung im Web ausführbar (Chrome)</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163604922"/>
                  </a:ext>
                </a:extLst>
              </a:tr>
              <a:tr h="625386">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 3D Objekt lässt sich einfügen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405819125"/>
                  </a:ext>
                </a:extLst>
              </a:tr>
              <a:tr h="625386">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Eine Kamera lässt sich bewegen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113622247"/>
                  </a:ext>
                </a:extLst>
              </a:tr>
              <a:tr h="625386">
                <a:tc>
                  <a:txBody>
                    <a:bodyPr/>
                    <a:lstStyle/>
                    <a:p>
                      <a:pPr algn="l" fontAlgn="t"/>
                      <a:r>
                        <a:rPr lang="de-DE" sz="1200" u="none" strike="noStrike">
                          <a:effectLst/>
                        </a:rPr>
                        <a:t>Das Arbeiten mit Flutter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Das Arbeiten mit Three.JS hatte ein angemessenes Tempo</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Das Arbeiten mit Unity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655395461"/>
                  </a:ext>
                </a:extLst>
              </a:tr>
              <a:tr h="594117">
                <a:tc>
                  <a:txBody>
                    <a:bodyPr/>
                    <a:lstStyle/>
                    <a:p>
                      <a:pPr algn="l" fontAlgn="t"/>
                      <a:r>
                        <a:rPr lang="de-DE" sz="1200" u="none" strike="noStrike">
                          <a:effectLst/>
                        </a:rPr>
                        <a:t>Die Anwendung ist auf einem IOS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879924811"/>
                  </a:ext>
                </a:extLst>
              </a:tr>
              <a:tr h="656655">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3148187283"/>
                  </a:ext>
                </a:extLst>
              </a:tr>
              <a:tr h="641020">
                <a:tc>
                  <a:txBody>
                    <a:bodyPr/>
                    <a:lstStyle/>
                    <a:p>
                      <a:pPr algn="l" fontAlgn="t"/>
                      <a:r>
                        <a:rPr lang="de-DE" sz="1200" u="none" strike="noStrike">
                          <a:effectLst/>
                        </a:rPr>
                        <a:t>Eine Kamera lässt sich auf allen getesteten Devices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1663844706"/>
                  </a:ext>
                </a:extLst>
              </a:tr>
            </a:tbl>
          </a:graphicData>
        </a:graphic>
      </p:graphicFrame>
      <p:sp>
        <p:nvSpPr>
          <p:cNvPr id="3" name="Textfeld 2">
            <a:extLst>
              <a:ext uri="{FF2B5EF4-FFF2-40B4-BE49-F238E27FC236}">
                <a16:creationId xmlns:a16="http://schemas.microsoft.com/office/drawing/2014/main" id="{17331BAD-ABED-13E1-1C73-2FC5F5B19DB3}"/>
              </a:ext>
            </a:extLst>
          </p:cNvPr>
          <p:cNvSpPr txBox="1"/>
          <p:nvPr/>
        </p:nvSpPr>
        <p:spPr>
          <a:xfrm>
            <a:off x="1171359" y="2576215"/>
            <a:ext cx="4348594" cy="1938992"/>
          </a:xfrm>
          <a:prstGeom prst="rect">
            <a:avLst/>
          </a:prstGeom>
          <a:noFill/>
        </p:spPr>
        <p:txBody>
          <a:bodyPr wrap="square" rtlCol="0">
            <a:spAutoFit/>
          </a:bodyPr>
          <a:lstStyle/>
          <a:p>
            <a:r>
              <a:rPr lang="de-DE" sz="1700" dirty="0">
                <a:latin typeface="PT Sans" panose="020B0503020203020204" pitchFamily="34" charset="0"/>
              </a:rPr>
              <a:t>Neue Erfolgskriterien der PoCs:</a:t>
            </a:r>
          </a:p>
          <a:p>
            <a:endParaRPr lang="de-DE" sz="1700" dirty="0">
              <a:latin typeface="PT Sans" panose="020B0503020203020204" pitchFamily="34" charset="0"/>
            </a:endParaRPr>
          </a:p>
          <a:p>
            <a:pPr marL="285750" indent="-285750">
              <a:buFont typeface="Arial" panose="020B0604020202020204" pitchFamily="34" charset="0"/>
              <a:buChar char="•"/>
            </a:pPr>
            <a:r>
              <a:rPr lang="de-DE" sz="1700" dirty="0">
                <a:latin typeface="PT Sans" panose="020B0503020203020204" pitchFamily="34" charset="0"/>
              </a:rPr>
              <a:t>Sind vereinheitlicht </a:t>
            </a:r>
          </a:p>
          <a:p>
            <a:pPr marL="285750" indent="-285750">
              <a:buFont typeface="Arial" panose="020B0604020202020204" pitchFamily="34" charset="0"/>
              <a:buChar char="•"/>
            </a:pPr>
            <a:r>
              <a:rPr lang="de-DE" sz="1700" dirty="0">
                <a:latin typeface="PT Sans" panose="020B0503020203020204" pitchFamily="34" charset="0"/>
              </a:rPr>
              <a:t>Berücksichtigen die Plattform </a:t>
            </a:r>
          </a:p>
          <a:p>
            <a:pPr marL="285750" indent="-285750">
              <a:buFont typeface="Arial" panose="020B0604020202020204" pitchFamily="34" charset="0"/>
              <a:buChar char="•"/>
            </a:pPr>
            <a:r>
              <a:rPr lang="de-DE" sz="1700" dirty="0">
                <a:latin typeface="PT Sans" panose="020B0503020203020204" pitchFamily="34" charset="0"/>
              </a:rPr>
              <a:t>Haben klare Fail und Exit- Kriterien bekommen</a:t>
            </a:r>
          </a:p>
          <a:p>
            <a:endParaRPr lang="de-DE" dirty="0"/>
          </a:p>
        </p:txBody>
      </p:sp>
    </p:spTree>
    <p:extLst>
      <p:ext uri="{BB962C8B-B14F-4D97-AF65-F5344CB8AC3E}">
        <p14:creationId xmlns:p14="http://schemas.microsoft.com/office/powerpoint/2010/main" val="4143472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704266"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Flutter</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8" name="Grafik 7">
            <a:extLst>
              <a:ext uri="{FF2B5EF4-FFF2-40B4-BE49-F238E27FC236}">
                <a16:creationId xmlns:a16="http://schemas.microsoft.com/office/drawing/2014/main" id="{514034D6-83C6-F6F5-161E-802C4BFF9DFA}"/>
              </a:ext>
            </a:extLst>
          </p:cNvPr>
          <p:cNvPicPr>
            <a:picLocks noChangeAspect="1"/>
          </p:cNvPicPr>
          <p:nvPr/>
        </p:nvPicPr>
        <p:blipFill>
          <a:blip r:embed="rId3"/>
          <a:stretch>
            <a:fillRect/>
          </a:stretch>
        </p:blipFill>
        <p:spPr>
          <a:xfrm>
            <a:off x="5592931" y="1042955"/>
            <a:ext cx="6246813" cy="5572157"/>
          </a:xfrm>
          <a:prstGeom prst="rect">
            <a:avLst/>
          </a:prstGeom>
        </p:spPr>
      </p:pic>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3139321"/>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hat sehr lange gedauert</a:t>
            </a:r>
          </a:p>
          <a:p>
            <a:pPr marL="285750" indent="-285750">
              <a:buFont typeface="Arial" panose="020B0604020202020204" pitchFamily="34" charset="0"/>
              <a:buChar char="•"/>
            </a:pPr>
            <a:r>
              <a:rPr lang="de-DE" dirty="0"/>
              <a:t>Nutzung und Programmierung der Kamera unklar</a:t>
            </a:r>
          </a:p>
          <a:p>
            <a:pPr marL="285750" indent="-285750">
              <a:buFont typeface="Arial" panose="020B0604020202020204" pitchFamily="34" charset="0"/>
              <a:buChar char="•"/>
            </a:pPr>
            <a:r>
              <a:rPr lang="de-DE" dirty="0"/>
              <a:t>IOS Geräte für uns nicht Testbar</a:t>
            </a:r>
          </a:p>
          <a:p>
            <a:pPr marL="285750" indent="-285750">
              <a:buFont typeface="Arial" panose="020B0604020202020204" pitchFamily="34" charset="0"/>
              <a:buChar char="•"/>
            </a:pPr>
            <a:r>
              <a:rPr lang="de-DE" dirty="0"/>
              <a:t>Trotz Dokumentation sehr schwierige Programmierung mit Dart</a:t>
            </a:r>
          </a:p>
          <a:p>
            <a:endParaRPr lang="de-DE" dirty="0"/>
          </a:p>
          <a:p>
            <a:pPr marL="285750" indent="-285750">
              <a:buFont typeface="Wingdings" panose="05000000000000000000" pitchFamily="2" charset="2"/>
              <a:buChar char="à"/>
            </a:pPr>
            <a:r>
              <a:rPr lang="de-DE" dirty="0">
                <a:sym typeface="Wingdings" panose="05000000000000000000" pitchFamily="2" charset="2"/>
              </a:rPr>
              <a:t>Nur ein Kriterium wird klar erfüllt, der PoC/Rapid Prototype mit Flutter war NICHT erfolgreich</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505038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943113"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Three.js</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2308324"/>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war problemlos und sehr kurz</a:t>
            </a:r>
          </a:p>
          <a:p>
            <a:pPr marL="285750" indent="-285750">
              <a:buFont typeface="Arial" panose="020B0604020202020204" pitchFamily="34" charset="0"/>
              <a:buChar char="•"/>
            </a:pPr>
            <a:r>
              <a:rPr lang="de-DE" dirty="0"/>
              <a:t>JavaScript ist gut Dokumentiert und bereits etabliert</a:t>
            </a:r>
          </a:p>
          <a:p>
            <a:endParaRPr lang="de-DE" dirty="0"/>
          </a:p>
          <a:p>
            <a:pPr marL="285750" indent="-285750">
              <a:buFont typeface="Wingdings" panose="05000000000000000000" pitchFamily="2" charset="2"/>
              <a:buChar char="à"/>
            </a:pPr>
            <a:r>
              <a:rPr lang="de-DE" dirty="0">
                <a:sym typeface="Wingdings" panose="05000000000000000000" pitchFamily="2" charset="2"/>
              </a:rPr>
              <a:t>Alle Kriterien werden klar erfüllt, der PoC/Rapid Prototype mit Three.js war erfolgreich</a:t>
            </a:r>
            <a:endParaRPr lang="de-DE" dirty="0"/>
          </a:p>
          <a:p>
            <a:pPr marL="285750" indent="-285750">
              <a:buFont typeface="Arial" panose="020B0604020202020204" pitchFamily="34" charset="0"/>
              <a:buChar char="•"/>
            </a:pPr>
            <a:endParaRPr lang="de-DE" dirty="0"/>
          </a:p>
        </p:txBody>
      </p:sp>
      <p:pic>
        <p:nvPicPr>
          <p:cNvPr id="3" name="Grafik 2">
            <a:extLst>
              <a:ext uri="{FF2B5EF4-FFF2-40B4-BE49-F238E27FC236}">
                <a16:creationId xmlns:a16="http://schemas.microsoft.com/office/drawing/2014/main" id="{DC156C4C-108A-E6C5-FC90-5F39DF91FFF8}"/>
              </a:ext>
            </a:extLst>
          </p:cNvPr>
          <p:cNvPicPr>
            <a:picLocks noChangeAspect="1"/>
          </p:cNvPicPr>
          <p:nvPr/>
        </p:nvPicPr>
        <p:blipFill>
          <a:blip r:embed="rId3"/>
          <a:stretch>
            <a:fillRect/>
          </a:stretch>
        </p:blipFill>
        <p:spPr>
          <a:xfrm>
            <a:off x="5482500" y="1467149"/>
            <a:ext cx="6420602" cy="3884380"/>
          </a:xfrm>
          <a:prstGeom prst="rect">
            <a:avLst/>
          </a:prstGeom>
        </p:spPr>
      </p:pic>
    </p:spTree>
    <p:extLst>
      <p:ext uri="{BB962C8B-B14F-4D97-AF65-F5344CB8AC3E}">
        <p14:creationId xmlns:p14="http://schemas.microsoft.com/office/powerpoint/2010/main" val="16483158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4576</Words>
  <Application>Microsoft Office PowerPoint</Application>
  <PresentationFormat>Breitbild</PresentationFormat>
  <Paragraphs>1922</Paragraphs>
  <Slides>50</Slides>
  <Notes>41</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0</vt:i4>
      </vt:variant>
      <vt:variant>
        <vt:lpstr>Folientitel</vt:lpstr>
      </vt:variant>
      <vt:variant>
        <vt:i4>50</vt:i4>
      </vt:variant>
    </vt:vector>
  </HeadingPairs>
  <TitlesOfParts>
    <vt:vector size="59" baseType="lpstr">
      <vt:lpstr>Arial</vt:lpstr>
      <vt:lpstr>Calibri</vt:lpstr>
      <vt:lpstr>Calibri Light</vt:lpstr>
      <vt:lpstr>Copperplate Gothic Bold</vt:lpstr>
      <vt:lpstr>Gill Sans</vt:lpstr>
      <vt:lpstr>PT Sans</vt:lpstr>
      <vt:lpstr>Roboto Slab Bold</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Anastasia Chouliaras (achoulia)</dc:creator>
  <cp:lastModifiedBy>Anastasia Chouliaras (achoulia)</cp:lastModifiedBy>
  <cp:revision>52</cp:revision>
  <dcterms:created xsi:type="dcterms:W3CDTF">2022-11-08T10:25:19Z</dcterms:created>
  <dcterms:modified xsi:type="dcterms:W3CDTF">2023-02-22T11:02:19Z</dcterms:modified>
</cp:coreProperties>
</file>